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71" r:id="rId7"/>
    <p:sldId id="258" r:id="rId8"/>
    <p:sldId id="259" r:id="rId9"/>
    <p:sldId id="260" r:id="rId10"/>
    <p:sldId id="261" r:id="rId11"/>
    <p:sldId id="262" r:id="rId12"/>
    <p:sldId id="283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7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Seattle Text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240F1-16B4-42D2-9685-BBED176E148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025B5-A8B9-4FB9-A076-654D452F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1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2CAF1-DE65-447D-ACB7-A2660AAC38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1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88">
            <a:extLst>
              <a:ext uri="{FF2B5EF4-FFF2-40B4-BE49-F238E27FC236}">
                <a16:creationId xmlns:a16="http://schemas.microsoft.com/office/drawing/2014/main" id="{0AC49FDB-9065-40C0-A909-67E66AFA4F4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b="23492"/>
          <a:stretch/>
        </p:blipFill>
        <p:spPr>
          <a:xfrm>
            <a:off x="0" y="-39328"/>
            <a:ext cx="12192000" cy="6936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2F8D7-7114-4278-A8C6-262B2635CDB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-39328"/>
            <a:ext cx="12191999" cy="6936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7E2E5-B5A7-494A-ADB5-BD542C1378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6000978"/>
            <a:ext cx="3002280" cy="93567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38633C0-2225-4203-8672-BE1FF8F3CB26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2"/>
            <a:ext cx="1498947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A9AFD60-3737-4450-BE19-5CF0B1965CC6}"/>
              </a:ext>
            </a:extLst>
          </p:cNvPr>
          <p:cNvSpPr txBox="1">
            <a:spLocks/>
          </p:cNvSpPr>
          <p:nvPr userDrawn="1"/>
        </p:nvSpPr>
        <p:spPr>
          <a:xfrm>
            <a:off x="1709535" y="6248284"/>
            <a:ext cx="1632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Mayor’s Office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3328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45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1074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6596CD-1A53-40BF-86B6-CCF9641C4F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37" y="5922323"/>
            <a:ext cx="2998963" cy="93567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Subtitle 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DD451B4-C473-4A29-A539-AB086CAEEC4C}"/>
              </a:ext>
            </a:extLst>
          </p:cNvPr>
          <p:cNvSpPr txBox="1">
            <a:spLocks/>
          </p:cNvSpPr>
          <p:nvPr userDrawn="1"/>
        </p:nvSpPr>
        <p:spPr>
          <a:xfrm>
            <a:off x="152400" y="6248284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Date (xx/xx/</a:t>
            </a:r>
            <a:r>
              <a:rPr lang="en-US" dirty="0" err="1">
                <a:solidFill>
                  <a:srgbClr val="003DA5"/>
                </a:solidFill>
              </a:rPr>
              <a:t>xxxx</a:t>
            </a:r>
            <a:r>
              <a:rPr lang="en-US" dirty="0">
                <a:solidFill>
                  <a:srgbClr val="003DA5"/>
                </a:solidFill>
              </a:rPr>
              <a:t>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5122A13-69DF-40C1-9F36-4B12A61C3C27}"/>
              </a:ext>
            </a:extLst>
          </p:cNvPr>
          <p:cNvSpPr txBox="1">
            <a:spLocks/>
          </p:cNvSpPr>
          <p:nvPr userDrawn="1"/>
        </p:nvSpPr>
        <p:spPr>
          <a:xfrm>
            <a:off x="1524000" y="62482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Department Name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BB9B98A-278E-4B52-9EE2-9C31F9863037}"/>
              </a:ext>
            </a:extLst>
          </p:cNvPr>
          <p:cNvSpPr txBox="1">
            <a:spLocks/>
          </p:cNvSpPr>
          <p:nvPr userDrawn="1"/>
        </p:nvSpPr>
        <p:spPr>
          <a:xfrm>
            <a:off x="3581400" y="6248283"/>
            <a:ext cx="116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3DA5"/>
                </a:solidFill>
              </a:rPr>
              <a:t>Page Number</a:t>
            </a:r>
          </a:p>
        </p:txBody>
      </p:sp>
      <p:sp>
        <p:nvSpPr>
          <p:cNvPr id="8" name="Shape 98">
            <a:extLst>
              <a:ext uri="{FF2B5EF4-FFF2-40B4-BE49-F238E27FC236}">
                <a16:creationId xmlns:a16="http://schemas.microsoft.com/office/drawing/2014/main" id="{6301E5A9-264C-4A8D-9812-87FFC06AE62B}"/>
              </a:ext>
            </a:extLst>
          </p:cNvPr>
          <p:cNvSpPr/>
          <p:nvPr userDrawn="1"/>
        </p:nvSpPr>
        <p:spPr>
          <a:xfrm>
            <a:off x="0" y="5984478"/>
            <a:ext cx="12192000" cy="898460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953AB7E-1A09-40B8-82F4-7132969F5B99}"/>
              </a:ext>
            </a:extLst>
          </p:cNvPr>
          <p:cNvSpPr txBox="1">
            <a:spLocks/>
          </p:cNvSpPr>
          <p:nvPr userDrawn="1"/>
        </p:nvSpPr>
        <p:spPr>
          <a:xfrm>
            <a:off x="152399" y="6248284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6CE33BE-5965-4385-A50F-EE3044A3C612}"/>
              </a:ext>
            </a:extLst>
          </p:cNvPr>
          <p:cNvSpPr txBox="1">
            <a:spLocks/>
          </p:cNvSpPr>
          <p:nvPr userDrawn="1"/>
        </p:nvSpPr>
        <p:spPr>
          <a:xfrm>
            <a:off x="1702031" y="6248282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Office of </a:t>
            </a:r>
            <a:r>
              <a:rPr lang="en-US" sz="1400" b="1">
                <a:solidFill>
                  <a:schemeClr val="bg1"/>
                </a:solidFill>
              </a:rPr>
              <a:t>Emergency Management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F7CC0D1-EF47-4831-B7C8-1B451F51BCE3}"/>
              </a:ext>
            </a:extLst>
          </p:cNvPr>
          <p:cNvSpPr txBox="1">
            <a:spLocks/>
          </p:cNvSpPr>
          <p:nvPr userDrawn="1"/>
        </p:nvSpPr>
        <p:spPr>
          <a:xfrm>
            <a:off x="3581401" y="6248283"/>
            <a:ext cx="791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A2BD7B-1977-4D69-8C92-A5F8CF0C5E68}" type="slidenum">
              <a:rPr lang="en-US" sz="1400" b="1" smtClean="0">
                <a:solidFill>
                  <a:schemeClr val="bg1"/>
                </a:solidFill>
              </a:rPr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2D44D1-75DE-4BDD-8018-D6C834D9310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0" y="5991605"/>
            <a:ext cx="3002280" cy="9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oemprepar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6240E-CBCD-4F39-ABEB-14C0F141E8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Seattle Neighborhoods Actively Prepare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659F2-145A-4D6F-8079-8290319E2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Seattle Office of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270540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338E-2B00-4611-B292-9F223D11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ground shakes…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EBD02-7D25-4995-B9C1-404CD64D8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094" y="1690688"/>
            <a:ext cx="7547811" cy="2054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F0EC66-3871-4A6C-9E82-40D9E6080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546" y="3823415"/>
            <a:ext cx="7964905" cy="163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2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7AB7A-F838-4C7B-A97A-12AB7C01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the Earthquake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96D1E-9BE7-4A76-833F-776C01AD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8732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Check yourself and family </a:t>
            </a:r>
          </a:p>
          <a:p>
            <a:endParaRPr lang="en-US" dirty="0"/>
          </a:p>
          <a:p>
            <a:r>
              <a:rPr lang="en-US" dirty="0"/>
              <a:t>Check your home for damage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Place Help/OK sign in the window </a:t>
            </a:r>
          </a:p>
          <a:p>
            <a:endParaRPr lang="en-US" dirty="0"/>
          </a:p>
          <a:p>
            <a:r>
              <a:rPr lang="en-US" dirty="0"/>
              <a:t>Dress for safety </a:t>
            </a:r>
          </a:p>
          <a:p>
            <a:endParaRPr lang="en-US" dirty="0"/>
          </a:p>
          <a:p>
            <a:r>
              <a:rPr lang="en-US" dirty="0"/>
              <a:t>Go to neighborhood meeting place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CC4996-ED14-4DAC-915F-79CA912DEC73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68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8BD1-FF8B-4C43-9EC4-D14FAB5E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3 Neighborhood Response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815F-AC6F-4052-B33F-2F71C3CD6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8732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/>
              <a:t>Control utilities and prevent fire</a:t>
            </a:r>
          </a:p>
          <a:p>
            <a:pPr marL="514350" indent="-514350">
              <a:buAutoNum type="arabicPeriod"/>
            </a:pPr>
            <a:r>
              <a:rPr lang="en-US" dirty="0"/>
              <a:t>Check on people (Search and Rescue)</a:t>
            </a:r>
          </a:p>
          <a:p>
            <a:pPr marL="514350" indent="-514350">
              <a:buAutoNum type="arabicPeriod"/>
            </a:pPr>
            <a:r>
              <a:rPr lang="en-US" dirty="0"/>
              <a:t>Take care of injuries (First Aid)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After that:</a:t>
            </a:r>
          </a:p>
          <a:p>
            <a:r>
              <a:rPr lang="en-US" dirty="0"/>
              <a:t>Shelter and care (take care of each other)</a:t>
            </a:r>
          </a:p>
          <a:p>
            <a:r>
              <a:rPr lang="en-US" dirty="0"/>
              <a:t>Damage assessment (homes, streets, utilities)</a:t>
            </a:r>
          </a:p>
          <a:p>
            <a:r>
              <a:rPr lang="en-US" dirty="0"/>
              <a:t>Communications (listen to radio for current information; share with family and neighbors)</a:t>
            </a:r>
          </a:p>
          <a:p>
            <a:r>
              <a:rPr lang="en-US" dirty="0"/>
              <a:t>Connect with other neighborhoods and/or Community Emergency Hubs</a:t>
            </a:r>
          </a:p>
        </p:txBody>
      </p:sp>
    </p:spTree>
    <p:extLst>
      <p:ext uri="{BB962C8B-B14F-4D97-AF65-F5344CB8AC3E}">
        <p14:creationId xmlns:p14="http://schemas.microsoft.com/office/powerpoint/2010/main" val="2102965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EC27-DC2D-4A39-9B0B-972BFCBE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for success in advance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AE0B-6840-4446-AB79-71370350A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873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Identify a SNAP Coordinator(s) and SNAP Contact(s)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Determine roles and responsibilities</a:t>
            </a:r>
          </a:p>
          <a:p>
            <a:r>
              <a:rPr lang="en-US" dirty="0"/>
              <a:t>Utility control team</a:t>
            </a:r>
          </a:p>
          <a:p>
            <a:r>
              <a:rPr lang="en-US" dirty="0"/>
              <a:t>Search and rescue team</a:t>
            </a:r>
          </a:p>
          <a:p>
            <a:r>
              <a:rPr lang="en-US" dirty="0"/>
              <a:t>First aid team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Determine a meeting place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20B083-4270-47C8-8325-18A02E064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39" y="2232705"/>
            <a:ext cx="3545307" cy="35453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03D883-9590-418B-B4C5-5188822DDCE6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7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52E2-7725-4770-86F8-9946A1AE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098B9-4E5B-46EF-B606-7FC6B2E6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888"/>
            <a:ext cx="10515600" cy="40873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Customize to your strengths and needs: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Who has children, pets, or lives alone?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Who has special needs?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Who has special skills?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Who works from home?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2472F-D478-4DB5-82AA-9344990E9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28" y="849332"/>
            <a:ext cx="2045369" cy="2045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2D0E23-30BB-49E5-AE70-9348D5E2D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29" y="2361993"/>
            <a:ext cx="2045369" cy="20453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E19540-0EDD-47F8-BA95-AFCAA7043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28" y="4098715"/>
            <a:ext cx="2045370" cy="20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9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29A27-8DA7-4A14-9F37-982F414A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3085F-70CD-4358-950A-1E4EB48B5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0913"/>
            <a:ext cx="3770196" cy="4096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Idea: Create a map of your neighborhood - Mark your meeting place, who lives where, homes with natural gas and the meter locations.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9580FE-F1F8-4B14-BDDF-1DFEA1A3DE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6240" y="671148"/>
            <a:ext cx="5329991" cy="413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047589C-2553-4BB8-A3EA-41711DF5785F}"/>
              </a:ext>
            </a:extLst>
          </p:cNvPr>
          <p:cNvSpPr/>
          <p:nvPr/>
        </p:nvSpPr>
        <p:spPr>
          <a:xfrm>
            <a:off x="5574632" y="2772644"/>
            <a:ext cx="409074" cy="40771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06A364DE-F68D-40CE-94E2-AF17D168E85E}"/>
              </a:ext>
            </a:extLst>
          </p:cNvPr>
          <p:cNvSpPr/>
          <p:nvPr/>
        </p:nvSpPr>
        <p:spPr>
          <a:xfrm>
            <a:off x="6456947" y="1483894"/>
            <a:ext cx="409074" cy="585537"/>
          </a:xfrm>
          <a:prstGeom prst="mathMultiply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012578C6-9557-4078-89AB-CFAF6E75C31A}"/>
              </a:ext>
            </a:extLst>
          </p:cNvPr>
          <p:cNvSpPr/>
          <p:nvPr/>
        </p:nvSpPr>
        <p:spPr>
          <a:xfrm>
            <a:off x="7026442" y="671148"/>
            <a:ext cx="409074" cy="585537"/>
          </a:xfrm>
          <a:prstGeom prst="mathMultiply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AABA49F1-9823-484E-9E1D-6D722F31B8B6}"/>
              </a:ext>
            </a:extLst>
          </p:cNvPr>
          <p:cNvSpPr/>
          <p:nvPr/>
        </p:nvSpPr>
        <p:spPr>
          <a:xfrm>
            <a:off x="8895347" y="1411174"/>
            <a:ext cx="409074" cy="585537"/>
          </a:xfrm>
          <a:prstGeom prst="mathMultiply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31229535-FDD9-4C3F-AE81-35592556FAF7}"/>
              </a:ext>
            </a:extLst>
          </p:cNvPr>
          <p:cNvSpPr/>
          <p:nvPr/>
        </p:nvSpPr>
        <p:spPr>
          <a:xfrm>
            <a:off x="5859379" y="3497178"/>
            <a:ext cx="409074" cy="585537"/>
          </a:xfrm>
          <a:prstGeom prst="mathMultiply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CABBA07F-85B4-4728-8016-DF2A869B9114}"/>
              </a:ext>
            </a:extLst>
          </p:cNvPr>
          <p:cNvSpPr/>
          <p:nvPr/>
        </p:nvSpPr>
        <p:spPr>
          <a:xfrm>
            <a:off x="8927431" y="3472583"/>
            <a:ext cx="409074" cy="585537"/>
          </a:xfrm>
          <a:prstGeom prst="mathMultiply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0187EF7B-B95A-4F09-9FE9-7876BAA2BB80}"/>
              </a:ext>
            </a:extLst>
          </p:cNvPr>
          <p:cNvSpPr/>
          <p:nvPr/>
        </p:nvSpPr>
        <p:spPr>
          <a:xfrm>
            <a:off x="5775158" y="2141621"/>
            <a:ext cx="409074" cy="407711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A41797F-31BF-4E8B-97D6-C36A46B450D1}"/>
              </a:ext>
            </a:extLst>
          </p:cNvPr>
          <p:cNvSpPr/>
          <p:nvPr/>
        </p:nvSpPr>
        <p:spPr>
          <a:xfrm>
            <a:off x="5570621" y="4878925"/>
            <a:ext cx="409074" cy="40771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id="{FA665449-E43C-447E-BBAD-F238726D831A}"/>
              </a:ext>
            </a:extLst>
          </p:cNvPr>
          <p:cNvSpPr/>
          <p:nvPr/>
        </p:nvSpPr>
        <p:spPr>
          <a:xfrm>
            <a:off x="5570621" y="5416839"/>
            <a:ext cx="409074" cy="407711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B003C303-A4FA-4286-A60D-942C4720BE1E}"/>
              </a:ext>
            </a:extLst>
          </p:cNvPr>
          <p:cNvSpPr/>
          <p:nvPr/>
        </p:nvSpPr>
        <p:spPr>
          <a:xfrm>
            <a:off x="8099256" y="4790011"/>
            <a:ext cx="409074" cy="585537"/>
          </a:xfrm>
          <a:prstGeom prst="mathMultiply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02009E-A502-4317-9AB2-B2429A984269}"/>
              </a:ext>
            </a:extLst>
          </p:cNvPr>
          <p:cNvSpPr txBox="1"/>
          <p:nvPr/>
        </p:nvSpPr>
        <p:spPr>
          <a:xfrm>
            <a:off x="6063916" y="4898113"/>
            <a:ext cx="188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Meeting Place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737DFD-D93C-4647-BB6D-A5BDEB824F25}"/>
              </a:ext>
            </a:extLst>
          </p:cNvPr>
          <p:cNvSpPr/>
          <p:nvPr/>
        </p:nvSpPr>
        <p:spPr>
          <a:xfrm>
            <a:off x="6063916" y="5408710"/>
            <a:ext cx="1659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First Aid Station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3CCF6D-DFB5-40E9-BCF0-1040C9615485}"/>
              </a:ext>
            </a:extLst>
          </p:cNvPr>
          <p:cNvSpPr/>
          <p:nvPr/>
        </p:nvSpPr>
        <p:spPr>
          <a:xfrm>
            <a:off x="8508330" y="4906732"/>
            <a:ext cx="125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Gas Meters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E59703-9E68-4D04-B993-82E248609C8F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4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4BDA8-0D52-4DD9-BCB6-A2DBF900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Review: 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8B386-567C-4A54-BADE-4D14B5744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82"/>
            <a:ext cx="10515600" cy="42382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Before the earthquake:</a:t>
            </a:r>
          </a:p>
          <a:p>
            <a:r>
              <a:rPr lang="en-US" dirty="0"/>
              <a:t>Quake safe actions</a:t>
            </a:r>
          </a:p>
          <a:p>
            <a:r>
              <a:rPr lang="en-US" dirty="0"/>
              <a:t>Personal and family preparedness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After the earthquake:</a:t>
            </a:r>
          </a:p>
          <a:p>
            <a:r>
              <a:rPr lang="en-US" dirty="0"/>
              <a:t>Check on yourself, family, and home</a:t>
            </a:r>
          </a:p>
          <a:p>
            <a:r>
              <a:rPr lang="en-US" dirty="0"/>
              <a:t>Post Help/OK sign, go to meeting place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Organizing with others:</a:t>
            </a:r>
          </a:p>
          <a:p>
            <a:r>
              <a:rPr lang="en-US" dirty="0"/>
              <a:t>First, focus on top response priorities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Control utilities/prevent fire, search &amp; rescue, first aid</a:t>
            </a:r>
          </a:p>
          <a:p>
            <a:r>
              <a:rPr lang="en-US" dirty="0"/>
              <a:t>Then, designate other teams/tasks: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Shelter &amp; care, damage assessment, communications, hubs</a:t>
            </a:r>
          </a:p>
        </p:txBody>
      </p:sp>
    </p:spTree>
    <p:extLst>
      <p:ext uri="{BB962C8B-B14F-4D97-AF65-F5344CB8AC3E}">
        <p14:creationId xmlns:p14="http://schemas.microsoft.com/office/powerpoint/2010/main" val="296404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9007-A1B7-4EFF-936F-70ED06FD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a disaster happens tomorrow…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C3445-27B9-4519-B9A1-351104CED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93"/>
            <a:ext cx="10515600" cy="40873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Where are your earthquake safe spots at home?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Where is your neighborhood meeting place?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Follow-up items:</a:t>
            </a:r>
          </a:p>
          <a:p>
            <a:pPr marL="514350" indent="-514350">
              <a:buAutoNum type="arabicPeriod"/>
            </a:pPr>
            <a:r>
              <a:rPr lang="en-US" dirty="0"/>
              <a:t>Do you have neighbors that aren’t here tonight?</a:t>
            </a:r>
          </a:p>
          <a:p>
            <a:pPr marL="514350" indent="-514350">
              <a:buAutoNum type="arabicPeriod"/>
            </a:pPr>
            <a:r>
              <a:rPr lang="en-US" dirty="0"/>
              <a:t>Who will take materials to them and tell them about the meeting place?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F3D276-3EFA-417D-8E64-6A22F9BD0937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28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5C81-059D-44B0-A174-33CB8F40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us feedback!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59F70-9108-46BF-8555-FB11DC8FA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7443"/>
            <a:ext cx="10515600" cy="4087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hlinkClick r:id="rId3"/>
              </a:rPr>
              <a:t>https://www.surveymonkey.com/r/oemprepare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1F644-D149-4EEB-932E-325468348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58" y="3429000"/>
            <a:ext cx="2192704" cy="219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9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 new neighbors, share contact information, and establish a meeting place</a:t>
            </a:r>
          </a:p>
          <a:p>
            <a:r>
              <a:rPr lang="en-US" dirty="0"/>
              <a:t>Learn what to do to be better prepared</a:t>
            </a:r>
          </a:p>
          <a:p>
            <a:r>
              <a:rPr lang="en-US" dirty="0"/>
              <a:t>Learn how to stay safe in an earthquake</a:t>
            </a:r>
          </a:p>
          <a:p>
            <a:r>
              <a:rPr lang="en-US" dirty="0"/>
              <a:t>Learn how to use Help/OK sign</a:t>
            </a:r>
          </a:p>
          <a:p>
            <a:r>
              <a:rPr lang="en-US" dirty="0"/>
              <a:t>Know your top three response priorities after any disaster</a:t>
            </a:r>
          </a:p>
        </p:txBody>
      </p:sp>
    </p:spTree>
    <p:extLst>
      <p:ext uri="{BB962C8B-B14F-4D97-AF65-F5344CB8AC3E}">
        <p14:creationId xmlns:p14="http://schemas.microsoft.com/office/powerpoint/2010/main" val="387732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6EDD42-9533-420A-AA19-A797742D5844}"/>
              </a:ext>
            </a:extLst>
          </p:cNvPr>
          <p:cNvSpPr/>
          <p:nvPr/>
        </p:nvSpPr>
        <p:spPr>
          <a:xfrm>
            <a:off x="208547" y="6296526"/>
            <a:ext cx="1395664" cy="29677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www.Seattle.gov/emergency</a:t>
            </a:r>
            <a:b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OEM@Seattle.gov</a:t>
            </a:r>
            <a:b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Carl.Leon@Seattle.gov</a:t>
            </a:r>
            <a:b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https://hazardready.org/seattle/en</a:t>
            </a:r>
            <a:b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www.broadviewprepares.org/handouts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Important Links</a:t>
            </a:r>
          </a:p>
        </p:txBody>
      </p:sp>
    </p:spTree>
    <p:extLst>
      <p:ext uri="{BB962C8B-B14F-4D97-AF65-F5344CB8AC3E}">
        <p14:creationId xmlns:p14="http://schemas.microsoft.com/office/powerpoint/2010/main" val="263961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E015-39C9-416F-A83A-93CEEB20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Safety Essentials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897CBC-0FE4-46FD-B3E5-3F3EA512FFE7}"/>
              </a:ext>
            </a:extLst>
          </p:cNvPr>
          <p:cNvSpPr/>
          <p:nvPr/>
        </p:nvSpPr>
        <p:spPr>
          <a:xfrm>
            <a:off x="938462" y="1761457"/>
            <a:ext cx="4908883" cy="19202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266A31-4331-4639-B90E-B01064443F5F}"/>
              </a:ext>
            </a:extLst>
          </p:cNvPr>
          <p:cNvSpPr/>
          <p:nvPr/>
        </p:nvSpPr>
        <p:spPr>
          <a:xfrm>
            <a:off x="938463" y="3880770"/>
            <a:ext cx="4908883" cy="19202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05C6E-1D85-4130-A6BF-8847B0A53845}"/>
              </a:ext>
            </a:extLst>
          </p:cNvPr>
          <p:cNvSpPr/>
          <p:nvPr/>
        </p:nvSpPr>
        <p:spPr>
          <a:xfrm>
            <a:off x="6096000" y="1761457"/>
            <a:ext cx="4908883" cy="19202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78470D-7B62-4ABC-A0B3-72CE7C84291A}"/>
              </a:ext>
            </a:extLst>
          </p:cNvPr>
          <p:cNvSpPr/>
          <p:nvPr/>
        </p:nvSpPr>
        <p:spPr>
          <a:xfrm>
            <a:off x="6096000" y="3880770"/>
            <a:ext cx="4908883" cy="19202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B791EA-2689-493D-9C7F-3B6D434D28E7}"/>
              </a:ext>
            </a:extLst>
          </p:cNvPr>
          <p:cNvSpPr txBox="1"/>
          <p:nvPr/>
        </p:nvSpPr>
        <p:spPr>
          <a:xfrm>
            <a:off x="2831430" y="2413343"/>
            <a:ext cx="2791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1. Water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F58F2E-6044-4DD0-A6C9-B039ADB4C6CB}"/>
              </a:ext>
            </a:extLst>
          </p:cNvPr>
          <p:cNvSpPr txBox="1"/>
          <p:nvPr/>
        </p:nvSpPr>
        <p:spPr>
          <a:xfrm>
            <a:off x="2831429" y="4302265"/>
            <a:ext cx="2791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 Staying warm &amp; dry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A3316-1C23-4FCE-AEF0-961B28B6D4E0}"/>
              </a:ext>
            </a:extLst>
          </p:cNvPr>
          <p:cNvSpPr txBox="1"/>
          <p:nvPr/>
        </p:nvSpPr>
        <p:spPr>
          <a:xfrm>
            <a:off x="8167435" y="2413342"/>
            <a:ext cx="2791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2. Food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93A81-FCB9-49DC-9355-BA80E019F7C6}"/>
              </a:ext>
            </a:extLst>
          </p:cNvPr>
          <p:cNvSpPr txBox="1"/>
          <p:nvPr/>
        </p:nvSpPr>
        <p:spPr>
          <a:xfrm>
            <a:off x="8167435" y="4302265"/>
            <a:ext cx="2791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4. Safe Light Source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6BBC83-0CDA-4FF0-AF4B-3FBAD1716A0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19" y="1804192"/>
            <a:ext cx="1828804" cy="18288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5A9866-9681-4BD7-8184-FA13CB33A0C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510" y="1923630"/>
            <a:ext cx="1828804" cy="18288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473AA0-C0D1-4A75-8B80-7AA97F9CE411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19" y="3926472"/>
            <a:ext cx="1828804" cy="18288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51FCB7-199E-45D1-9049-110334DCF66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31" y="3972650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21B4-5E27-4019-B6A3-15BF1F9E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F4863-743C-4E56-95EE-CB92BAE62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303168" cy="408732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Medication/Health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Information </a:t>
            </a:r>
            <a:r>
              <a:rPr lang="en-US" dirty="0"/>
              <a:t>- current news, copies of personal info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Unique to you - </a:t>
            </a:r>
            <a:r>
              <a:rPr lang="en-US" dirty="0"/>
              <a:t>accommodate for your unique situation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Comforts - </a:t>
            </a:r>
            <a:r>
              <a:rPr lang="en-US" dirty="0"/>
              <a:t>items that restore balance - words, pictures, treasured items, games, books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Connections - </a:t>
            </a:r>
            <a:r>
              <a:rPr lang="en-US" dirty="0"/>
              <a:t>family, friends, neighborhood organization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AB6DE-E7BF-4862-9F30-53850FE67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68" y="2169695"/>
            <a:ext cx="3264570" cy="326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618B-8602-42BE-B38A-1BDAE8F5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Plan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942EC2-42A7-489A-AF91-70B2BB5340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133" y="3624288"/>
            <a:ext cx="2233866" cy="223386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4B483-E8F5-414A-B971-FF0337D11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80651"/>
            <a:ext cx="5181600" cy="409669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Make sure everyone is familiar with multiple evacuation routes from your home </a:t>
            </a:r>
          </a:p>
          <a:p>
            <a:r>
              <a:rPr lang="en-US" dirty="0"/>
              <a:t>Determine a meeting place for if you need to evacuate your home </a:t>
            </a:r>
          </a:p>
          <a:p>
            <a:r>
              <a:rPr lang="en-US" dirty="0"/>
              <a:t>Think about who will take care of your children and/or pets if you are unable to get home </a:t>
            </a:r>
          </a:p>
          <a:p>
            <a:r>
              <a:rPr lang="en-US" dirty="0"/>
              <a:t>Know emergency plans at school, work and in your neighborhood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0707B8-9D0F-427A-9490-2BA6F8508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42" y="1569926"/>
            <a:ext cx="2304048" cy="23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6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BF67-255F-4D77-8A38-D8F133E2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D61C1-0A3D-46E6-AEB5-9684189FA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7324"/>
          </a:xfrm>
        </p:spPr>
        <p:txBody>
          <a:bodyPr/>
          <a:lstStyle/>
          <a:p>
            <a:r>
              <a:rPr lang="en-US" dirty="0"/>
              <a:t>Decide where and how to meet </a:t>
            </a:r>
          </a:p>
          <a:p>
            <a:r>
              <a:rPr lang="en-US" dirty="0"/>
              <a:t>Make an emergency contact list </a:t>
            </a:r>
          </a:p>
          <a:p>
            <a:r>
              <a:rPr lang="en-US" dirty="0"/>
              <a:t>Consider an out-of-area contact </a:t>
            </a:r>
          </a:p>
          <a:p>
            <a:r>
              <a:rPr lang="en-US" dirty="0"/>
              <a:t>Use texting and social media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DBC5FA-5173-4D2B-87C6-8DAE8D4A3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60" y="2674852"/>
            <a:ext cx="3818023" cy="38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6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71D0-BB00-4E7D-BE26-721CE9DF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Informed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5F71E-5373-4F79-961B-3DED59E92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241632" cy="398161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Get </a:t>
            </a:r>
            <a:r>
              <a:rPr lang="en-US" dirty="0" err="1"/>
              <a:t>AlertSeattle</a:t>
            </a:r>
            <a:r>
              <a:rPr lang="en-US" dirty="0"/>
              <a:t> messages </a:t>
            </a:r>
            <a:r>
              <a:rPr lang="en-US" i="1" dirty="0"/>
              <a:t>Sign-up online at </a:t>
            </a:r>
            <a:r>
              <a:rPr lang="en-US" b="1" i="1" dirty="0"/>
              <a:t>alert.seattle.gov </a:t>
            </a:r>
          </a:p>
          <a:p>
            <a:endParaRPr lang="en-US" dirty="0"/>
          </a:p>
          <a:p>
            <a:r>
              <a:rPr lang="en-US" dirty="0"/>
              <a:t>Tune into local emergency radio stations </a:t>
            </a:r>
            <a:r>
              <a:rPr lang="en-US" i="1" dirty="0"/>
              <a:t>AM 710, AM 1000, FM 97.3 and FM 90.7 </a:t>
            </a:r>
          </a:p>
          <a:p>
            <a:endParaRPr lang="en-US" dirty="0"/>
          </a:p>
          <a:p>
            <a:r>
              <a:rPr lang="en-US" dirty="0"/>
              <a:t>Tune into local television </a:t>
            </a:r>
          </a:p>
          <a:p>
            <a:endParaRPr lang="en-US" dirty="0"/>
          </a:p>
          <a:p>
            <a:r>
              <a:rPr lang="en-US" dirty="0"/>
              <a:t>Follow City departments on social media (Twitter, Facebook, </a:t>
            </a:r>
            <a:r>
              <a:rPr lang="en-US" dirty="0" err="1"/>
              <a:t>NextDoor</a:t>
            </a:r>
            <a:r>
              <a:rPr lang="en-US" dirty="0"/>
              <a:t>) </a:t>
            </a:r>
            <a:r>
              <a:rPr lang="en-US" i="1" dirty="0"/>
              <a:t>@</a:t>
            </a:r>
            <a:r>
              <a:rPr lang="en-US" i="1" dirty="0" err="1"/>
              <a:t>CityofSeattle</a:t>
            </a:r>
            <a:r>
              <a:rPr lang="en-US" i="1" dirty="0"/>
              <a:t> @</a:t>
            </a:r>
            <a:r>
              <a:rPr lang="en-US" i="1" dirty="0" err="1"/>
              <a:t>AlertSeattle</a:t>
            </a:r>
            <a:r>
              <a:rPr lang="en-US" i="1" dirty="0"/>
              <a:t> @</a:t>
            </a:r>
            <a:r>
              <a:rPr lang="en-US" i="1" dirty="0" err="1"/>
              <a:t>OEMSeattle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 to your nearest emergency hub </a:t>
            </a:r>
            <a:r>
              <a:rPr lang="en-US" i="1" dirty="0"/>
              <a:t>Visit the </a:t>
            </a:r>
            <a:r>
              <a:rPr lang="en-US" i="1" dirty="0" err="1"/>
              <a:t>Neighborhlink</a:t>
            </a:r>
            <a:r>
              <a:rPr lang="en-US" i="1" dirty="0"/>
              <a:t> Map on </a:t>
            </a:r>
            <a:r>
              <a:rPr lang="en-US" b="1" i="1" dirty="0"/>
              <a:t>www.seattleemergencyhubs.org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7D1BB-A0BD-4510-A337-BBE78BD5F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562" y="1458078"/>
            <a:ext cx="1405131" cy="1213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B766F-8D14-4F95-99A6-67E665224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730" y="2671185"/>
            <a:ext cx="1290963" cy="1290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9B558C-F142-4824-A8FD-BA624D4389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475" y="3764138"/>
            <a:ext cx="1575303" cy="787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A6BCED-BB12-4942-A1B6-15A02FE98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78" y="4563976"/>
            <a:ext cx="1243265" cy="12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2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831F3-4D47-4A0E-9068-52A3E4E9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/>
          <a:lstStyle/>
          <a:p>
            <a:r>
              <a:rPr lang="en-US" dirty="0"/>
              <a:t>Sign up for emergency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42E89-9B3E-40FE-AE15-5DBAD25C7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9000"/>
            <a:ext cx="5181600" cy="249332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/>
              <a:t>When emergencies happen, be the first to know. Stay informed with </a:t>
            </a:r>
            <a:r>
              <a:rPr lang="en-US" b="1" dirty="0" err="1"/>
              <a:t>AlertSeattle</a:t>
            </a:r>
            <a:r>
              <a:rPr lang="en-US" dirty="0"/>
              <a:t> to receive real-time, official notifications from the City of Seattle. This is a free service.</a:t>
            </a:r>
          </a:p>
          <a:p>
            <a:pPr marL="0" indent="0">
              <a:buNone/>
            </a:pPr>
            <a:endParaRPr lang="en-US" sz="100" dirty="0"/>
          </a:p>
          <a:p>
            <a:pPr marL="0" indent="0" algn="ctr">
              <a:buNone/>
            </a:pPr>
            <a:r>
              <a:rPr lang="en-US" b="1" dirty="0"/>
              <a:t>alert.seattle.gov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0D77C-A989-4F29-A8FF-B4223A6C2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0151"/>
            <a:ext cx="5181600" cy="4469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i="1" dirty="0"/>
              <a:t>You can choose to receive </a:t>
            </a:r>
            <a:r>
              <a:rPr lang="en-US" sz="2300" b="1" dirty="0"/>
              <a:t>Emergency Alerts </a:t>
            </a:r>
            <a:r>
              <a:rPr lang="en-US" sz="2300" i="1" dirty="0"/>
              <a:t>or</a:t>
            </a:r>
            <a:r>
              <a:rPr lang="en-US" sz="2300" dirty="0"/>
              <a:t> </a:t>
            </a:r>
            <a:r>
              <a:rPr lang="en-US" sz="2300" b="1" dirty="0"/>
              <a:t>Community Notifications, </a:t>
            </a:r>
            <a:r>
              <a:rPr lang="en-US" sz="2300" i="1" dirty="0"/>
              <a:t>such as:</a:t>
            </a:r>
          </a:p>
          <a:p>
            <a:r>
              <a:rPr lang="en-US" sz="2300" dirty="0"/>
              <a:t>Severe weather</a:t>
            </a:r>
          </a:p>
          <a:p>
            <a:r>
              <a:rPr lang="en-US" sz="2300" dirty="0"/>
              <a:t>Safety</a:t>
            </a:r>
          </a:p>
          <a:p>
            <a:r>
              <a:rPr lang="en-US" sz="2300" dirty="0"/>
              <a:t>Health</a:t>
            </a:r>
          </a:p>
          <a:p>
            <a:r>
              <a:rPr lang="en-US" sz="2300" dirty="0"/>
              <a:t>Special events</a:t>
            </a:r>
          </a:p>
          <a:p>
            <a:r>
              <a:rPr lang="en-US" sz="2300" dirty="0"/>
              <a:t>Utility disruptions</a:t>
            </a:r>
          </a:p>
          <a:p>
            <a:r>
              <a:rPr lang="en-US" sz="2300" dirty="0"/>
              <a:t>Major traffic disruptions</a:t>
            </a:r>
          </a:p>
          <a:p>
            <a:r>
              <a:rPr lang="en-US" sz="2300" dirty="0"/>
              <a:t>Emergency preparedness</a:t>
            </a:r>
          </a:p>
          <a:p>
            <a:r>
              <a:rPr lang="en-US" sz="2300" dirty="0"/>
              <a:t>Test messages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3CF32-CACB-4583-9383-5F965B239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85" y="1316180"/>
            <a:ext cx="4753230" cy="19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29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M City Template (002)  -  Read-Only" id="{2396DE5F-0F17-4AC3-A9D6-BC19884399E5}" vid="{B80B3D06-4AA7-48CD-9C58-AE6DAC4820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A24658F95167469356CA6D34BE3609" ma:contentTypeVersion="2" ma:contentTypeDescription="Create a new document." ma:contentTypeScope="" ma:versionID="925557fee8594cf93e18f96d3befe6f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da4ddbc2bba76ee9313534f45b409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0CD351-0561-4B41-9079-EB7703943CEB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2EA2448-ACE0-4EA7-AAC6-B418838387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SNAP 2018 City Template</Template>
  <TotalTime>19</TotalTime>
  <Words>750</Words>
  <Application>Microsoft Office PowerPoint</Application>
  <PresentationFormat>Widescreen</PresentationFormat>
  <Paragraphs>127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Cambria</vt:lpstr>
      <vt:lpstr>Calibri</vt:lpstr>
      <vt:lpstr>Seattle Text</vt:lpstr>
      <vt:lpstr>Arial</vt:lpstr>
      <vt:lpstr>Office Theme</vt:lpstr>
      <vt:lpstr>Seattle Neighborhoods Actively Prepare</vt:lpstr>
      <vt:lpstr>Meeting Goals</vt:lpstr>
      <vt:lpstr>Important Links</vt:lpstr>
      <vt:lpstr>Life Safety Essentials</vt:lpstr>
      <vt:lpstr>Custom Items</vt:lpstr>
      <vt:lpstr>Make a Plan</vt:lpstr>
      <vt:lpstr>Communications Plan</vt:lpstr>
      <vt:lpstr>Stay Informed</vt:lpstr>
      <vt:lpstr>Sign up for emergency alerts</vt:lpstr>
      <vt:lpstr>When the ground shakes…</vt:lpstr>
      <vt:lpstr>After the Earthquake</vt:lpstr>
      <vt:lpstr>Top 3 Neighborhood Response Priorities</vt:lpstr>
      <vt:lpstr>Organizing for success in advance</vt:lpstr>
      <vt:lpstr>Head Start</vt:lpstr>
      <vt:lpstr>Make a Map</vt:lpstr>
      <vt:lpstr>Final Review: Putting it all together</vt:lpstr>
      <vt:lpstr>If a disaster happens tomorrow…</vt:lpstr>
      <vt:lpstr>Give us feedback!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 Neighborhoods Actively Prepare</dc:title>
  <dc:creator>Cole, Melanie</dc:creator>
  <cp:lastModifiedBy>Carl</cp:lastModifiedBy>
  <cp:revision>4</cp:revision>
  <dcterms:created xsi:type="dcterms:W3CDTF">2018-05-21T17:37:01Z</dcterms:created>
  <dcterms:modified xsi:type="dcterms:W3CDTF">2020-02-25T23:38:25Z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0x010100B7A24658F95167469356CA6D34BE3609</vt:lpwstr>
  </property>
</Properties>
</file>