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mpe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9"/>
  </p:notesMasterIdLst>
  <p:sldIdLst>
    <p:sldId id="256" r:id="rId5"/>
    <p:sldId id="282" r:id="rId6"/>
    <p:sldId id="319" r:id="rId7"/>
    <p:sldId id="311" r:id="rId8"/>
    <p:sldId id="257" r:id="rId9"/>
    <p:sldId id="258" r:id="rId10"/>
    <p:sldId id="320" r:id="rId11"/>
    <p:sldId id="260" r:id="rId12"/>
    <p:sldId id="301" r:id="rId13"/>
    <p:sldId id="313" r:id="rId14"/>
    <p:sldId id="280" r:id="rId15"/>
    <p:sldId id="303" r:id="rId16"/>
    <p:sldId id="304" r:id="rId17"/>
    <p:sldId id="314" r:id="rId18"/>
    <p:sldId id="315" r:id="rId19"/>
    <p:sldId id="316" r:id="rId20"/>
    <p:sldId id="262" r:id="rId21"/>
    <p:sldId id="321" r:id="rId22"/>
    <p:sldId id="263" r:id="rId23"/>
    <p:sldId id="275" r:id="rId24"/>
    <p:sldId id="264" r:id="rId25"/>
    <p:sldId id="305" r:id="rId26"/>
    <p:sldId id="307" r:id="rId27"/>
    <p:sldId id="308" r:id="rId28"/>
    <p:sldId id="309" r:id="rId29"/>
    <p:sldId id="310" r:id="rId30"/>
    <p:sldId id="283" r:id="rId31"/>
    <p:sldId id="284" r:id="rId32"/>
    <p:sldId id="265" r:id="rId33"/>
    <p:sldId id="281" r:id="rId34"/>
    <p:sldId id="266" r:id="rId35"/>
    <p:sldId id="278" r:id="rId36"/>
    <p:sldId id="267" r:id="rId37"/>
    <p:sldId id="268" r:id="rId38"/>
    <p:sldId id="299" r:id="rId39"/>
    <p:sldId id="276" r:id="rId40"/>
    <p:sldId id="286" r:id="rId41"/>
    <p:sldId id="269" r:id="rId42"/>
    <p:sldId id="317" r:id="rId43"/>
    <p:sldId id="271" r:id="rId44"/>
    <p:sldId id="270" r:id="rId45"/>
    <p:sldId id="272" r:id="rId46"/>
    <p:sldId id="273" r:id="rId47"/>
    <p:sldId id="318" r:id="rId48"/>
  </p:sldIdLst>
  <p:sldSz cx="12192000" cy="6858000"/>
  <p:notesSz cx="6858000" cy="9144000"/>
  <p:embeddedFontLst>
    <p:embeddedFont>
      <p:font typeface="Cambria" panose="02040503050406030204" pitchFamily="18" charset="0"/>
      <p:regular r:id="rId50"/>
      <p:bold r:id="rId51"/>
      <p:italic r:id="rId52"/>
      <p:boldItalic r:id="rId53"/>
    </p:embeddedFont>
    <p:embeddedFont>
      <p:font typeface="Seattle Text"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flick, Matt" initials="AM" lastIdx="1" clrIdx="0">
    <p:extLst>
      <p:ext uri="{19B8F6BF-5375-455C-9EA6-DF929625EA0E}">
        <p15:presenceInfo xmlns:p15="http://schemas.microsoft.com/office/powerpoint/2012/main" userId="S::matt.auflick@seattle.gov::e86c8f1d-443a-4607-829a-c6209c99b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5324" autoAdjust="0"/>
  </p:normalViewPr>
  <p:slideViewPr>
    <p:cSldViewPr snapToGrid="0">
      <p:cViewPr varScale="1">
        <p:scale>
          <a:sx n="94" d="100"/>
          <a:sy n="94" d="100"/>
        </p:scale>
        <p:origin x="822" y="3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9" d="100"/>
          <a:sy n="99" d="100"/>
        </p:scale>
        <p:origin x="357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4AC50-C0AF-4BD5-A24D-FCFD5969A152}"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2CAF1-DE65-447D-ACB7-A2660AAC38AA}" type="slidenum">
              <a:rPr lang="en-US" smtClean="0"/>
              <a:t>‹#›</a:t>
            </a:fld>
            <a:endParaRPr lang="en-US"/>
          </a:p>
        </p:txBody>
      </p:sp>
    </p:spTree>
    <p:extLst>
      <p:ext uri="{BB962C8B-B14F-4D97-AF65-F5344CB8AC3E}">
        <p14:creationId xmlns:p14="http://schemas.microsoft.com/office/powerpoint/2010/main" val="219315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1</a:t>
            </a:fld>
            <a:endParaRPr lang="en-US"/>
          </a:p>
        </p:txBody>
      </p:sp>
    </p:spTree>
    <p:extLst>
      <p:ext uri="{BB962C8B-B14F-4D97-AF65-F5344CB8AC3E}">
        <p14:creationId xmlns:p14="http://schemas.microsoft.com/office/powerpoint/2010/main" val="2850383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planning, one of the most important things is communication</a:t>
            </a:r>
          </a:p>
          <a:p>
            <a:endParaRPr lang="en-US" dirty="0"/>
          </a:p>
          <a:p>
            <a:pPr marL="171450" indent="-171450">
              <a:buFont typeface="Arial" panose="020B0604020202020204" pitchFamily="34" charset="0"/>
              <a:buChar char="•"/>
            </a:pPr>
            <a:r>
              <a:rPr lang="en-US" dirty="0"/>
              <a:t>Texting is more likely to go through after an emergency when lines are overwhelmed</a:t>
            </a:r>
          </a:p>
          <a:p>
            <a:pPr marL="171450" indent="-171450">
              <a:buFont typeface="Arial" panose="020B0604020202020204" pitchFamily="34" charset="0"/>
              <a:buChar char="•"/>
            </a:pPr>
            <a:r>
              <a:rPr lang="en-US" dirty="0"/>
              <a:t>You can establish text groups before an emergency, that way with the push</a:t>
            </a:r>
            <a:r>
              <a:rPr lang="en-US" baseline="0" dirty="0"/>
              <a:t> of a button you can send a message letting everyone know you are ok</a:t>
            </a:r>
          </a:p>
          <a:p>
            <a:pPr marL="171450" indent="-171450">
              <a:buFont typeface="Arial" panose="020B0604020202020204" pitchFamily="34" charset="0"/>
              <a:buChar char="•"/>
            </a:pPr>
            <a:endParaRPr lang="en-US" baseline="0" dirty="0"/>
          </a:p>
          <a:p>
            <a:endParaRPr lang="en-US" baseline="0" dirty="0"/>
          </a:p>
          <a:p>
            <a:r>
              <a:rPr lang="en-US" baseline="0" dirty="0"/>
              <a:t>Social media </a:t>
            </a:r>
          </a:p>
          <a:p>
            <a:endParaRPr lang="en-US" baseline="0" dirty="0"/>
          </a:p>
          <a:p>
            <a:r>
              <a:rPr lang="en-US" baseline="0" dirty="0"/>
              <a:t>Common platforms like Facebook have built in functions. Facebook Safety Check often activates after a major event and will give people in the affected the area the option of letting friends know they are safe. https://www.facebook.com/about/safetycheck/</a:t>
            </a:r>
          </a:p>
          <a:p>
            <a:endParaRPr lang="en-US" baseline="0" dirty="0"/>
          </a:p>
          <a:p>
            <a:r>
              <a:rPr lang="en-US" baseline="0" dirty="0"/>
              <a:t>Some apps exist that will allow you to send text messages over short distances even without wi-fi or data.  Fire Chat: https://www.opengarden.com/firechat.html</a:t>
            </a:r>
          </a:p>
          <a:p>
            <a:endParaRPr lang="en-US" baseline="0" dirty="0"/>
          </a:p>
          <a:p>
            <a:endParaRPr lang="en-US" b="1" baseline="0" dirty="0"/>
          </a:p>
          <a:p>
            <a:r>
              <a:rPr lang="en-US" b="1" baseline="0" dirty="0"/>
              <a:t>One of the most important things is to NOT make unnecessary calls. We need lines to remain open for true emergency calls.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19</a:t>
            </a:fld>
            <a:endParaRPr lang="en-US"/>
          </a:p>
        </p:txBody>
      </p:sp>
    </p:spTree>
    <p:extLst>
      <p:ext uri="{BB962C8B-B14F-4D97-AF65-F5344CB8AC3E}">
        <p14:creationId xmlns:p14="http://schemas.microsoft.com/office/powerpoint/2010/main" val="296960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extremely important to understand that government assistance should not be your plan. </a:t>
            </a:r>
          </a:p>
          <a:p>
            <a:endParaRPr lang="en-US" dirty="0"/>
          </a:p>
          <a:p>
            <a:r>
              <a:rPr lang="en-US" dirty="0"/>
              <a:t>Even in a presidentially declared disaster, where Seattle is eligible for all possible FEMA assistance, the assistance available to individuals is very limited. </a:t>
            </a:r>
          </a:p>
          <a:p>
            <a:endParaRPr lang="en-US" dirty="0"/>
          </a:p>
          <a:p>
            <a:r>
              <a:rPr lang="en-US" dirty="0"/>
              <a:t>The median home value in Seattle is $718,500. The maximum FEMA individual assistance pay out is $34,900. If you have no earthquake insurance, and your home is a total loss, what would that mean for you??</a:t>
            </a:r>
          </a:p>
        </p:txBody>
      </p:sp>
      <p:sp>
        <p:nvSpPr>
          <p:cNvPr id="4" name="Slide Number Placeholder 3"/>
          <p:cNvSpPr>
            <a:spLocks noGrp="1"/>
          </p:cNvSpPr>
          <p:nvPr>
            <p:ph type="sldNum" sz="quarter" idx="5"/>
          </p:nvPr>
        </p:nvSpPr>
        <p:spPr/>
        <p:txBody>
          <a:bodyPr/>
          <a:lstStyle/>
          <a:p>
            <a:fld id="{9272CAF1-DE65-447D-ACB7-A2660AAC38AA}" type="slidenum">
              <a:rPr lang="en-US" smtClean="0"/>
              <a:t>20</a:t>
            </a:fld>
            <a:endParaRPr lang="en-US"/>
          </a:p>
        </p:txBody>
      </p:sp>
    </p:spTree>
    <p:extLst>
      <p:ext uri="{BB962C8B-B14F-4D97-AF65-F5344CB8AC3E}">
        <p14:creationId xmlns:p14="http://schemas.microsoft.com/office/powerpoint/2010/main" val="3129636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Know your neighborhoods plan</a:t>
            </a:r>
          </a:p>
          <a:p>
            <a:endParaRPr lang="en-US" sz="1400" b="1" dirty="0"/>
          </a:p>
          <a:p>
            <a:pPr lvl="0">
              <a:defRPr/>
            </a:pPr>
            <a:r>
              <a:rPr lang="en-US" sz="1400" dirty="0"/>
              <a:t>Our ability to work with those around us is going to be crucial after a major disaster,. Get to know your neighbors now! </a:t>
            </a:r>
            <a:endParaRPr lang="en-US" sz="1400" b="1" dirty="0"/>
          </a:p>
          <a:p>
            <a:endParaRPr lang="en-US" dirty="0"/>
          </a:p>
          <a:p>
            <a:r>
              <a:rPr lang="en-US" dirty="0"/>
              <a:t>Is there a Community Emergency Hub near you? Check the </a:t>
            </a:r>
            <a:r>
              <a:rPr lang="en-US" dirty="0" err="1"/>
              <a:t>Neighborlink</a:t>
            </a:r>
            <a:r>
              <a:rPr lang="en-US" dirty="0"/>
              <a:t> map to find out</a:t>
            </a:r>
          </a:p>
          <a:p>
            <a:endParaRPr lang="en-US" dirty="0"/>
          </a:p>
          <a:p>
            <a:r>
              <a:rPr lang="en-US" dirty="0"/>
              <a:t>Are</a:t>
            </a:r>
            <a:r>
              <a:rPr lang="en-US" baseline="0" dirty="0"/>
              <a:t> you part of an existing SNAP group in your neighborhood? Is there an existing group you good join? (Again check the </a:t>
            </a:r>
            <a:r>
              <a:rPr lang="en-US" baseline="0" dirty="0" err="1"/>
              <a:t>neighborlink</a:t>
            </a:r>
            <a:r>
              <a:rPr lang="en-US" baseline="0" dirty="0"/>
              <a:t> map). If you are a part of a group, where is the meeting place? What role might you play? </a:t>
            </a:r>
          </a:p>
          <a:p>
            <a:endParaRPr lang="en-US" baseline="0" dirty="0"/>
          </a:p>
          <a:p>
            <a:r>
              <a:rPr lang="en-US" baseline="0" dirty="0"/>
              <a:t>If you are interested in organizing your neighborhood, you can request a training from OEM or you can access the SNAP materials at our website and get started on your own.  Seattle.gov/snap</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21</a:t>
            </a:fld>
            <a:endParaRPr lang="en-US"/>
          </a:p>
        </p:txBody>
      </p:sp>
    </p:spTree>
    <p:extLst>
      <p:ext uri="{BB962C8B-B14F-4D97-AF65-F5344CB8AC3E}">
        <p14:creationId xmlns:p14="http://schemas.microsoft.com/office/powerpoint/2010/main" val="174015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Know your neighborhoods plan</a:t>
            </a:r>
          </a:p>
          <a:p>
            <a:endParaRPr lang="en-US" sz="1400" b="1" dirty="0"/>
          </a:p>
          <a:p>
            <a:pPr lvl="0">
              <a:defRPr/>
            </a:pPr>
            <a:r>
              <a:rPr lang="en-US" sz="1400" dirty="0"/>
              <a:t>Our ability to work with those around us is going to be crucial after a major disaster,. Get to know your neighbors now! </a:t>
            </a:r>
            <a:endParaRPr lang="en-US" sz="1400" b="1" dirty="0"/>
          </a:p>
          <a:p>
            <a:endParaRPr lang="en-US" dirty="0"/>
          </a:p>
          <a:p>
            <a:r>
              <a:rPr lang="en-US" dirty="0"/>
              <a:t>Is there a Community Emergency Hub near you? Check the </a:t>
            </a:r>
            <a:r>
              <a:rPr lang="en-US" dirty="0" err="1"/>
              <a:t>Neighborlink</a:t>
            </a:r>
            <a:r>
              <a:rPr lang="en-US" dirty="0"/>
              <a:t> map to find out</a:t>
            </a:r>
          </a:p>
          <a:p>
            <a:endParaRPr lang="en-US" dirty="0"/>
          </a:p>
          <a:p>
            <a:r>
              <a:rPr lang="en-US" dirty="0"/>
              <a:t>Are</a:t>
            </a:r>
            <a:r>
              <a:rPr lang="en-US" baseline="0" dirty="0"/>
              <a:t> you part of an existing SNAP group in your neighborhood? Is there an existing group you good join? (Again check the </a:t>
            </a:r>
            <a:r>
              <a:rPr lang="en-US" baseline="0" dirty="0" err="1"/>
              <a:t>neighborlink</a:t>
            </a:r>
            <a:r>
              <a:rPr lang="en-US" baseline="0" dirty="0"/>
              <a:t> map). If you are a part of a group, where is the meeting place? What role might you play? </a:t>
            </a:r>
          </a:p>
          <a:p>
            <a:endParaRPr lang="en-US" baseline="0" dirty="0"/>
          </a:p>
          <a:p>
            <a:r>
              <a:rPr lang="en-US" baseline="0" dirty="0"/>
              <a:t>If you are interested in organizing your neighborhood, you can request a training from OEM or you can access the SNAP materials at our website and get started on your own.  Seattle.gov/snap</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22</a:t>
            </a:fld>
            <a:endParaRPr lang="en-US"/>
          </a:p>
        </p:txBody>
      </p:sp>
    </p:spTree>
    <p:extLst>
      <p:ext uri="{BB962C8B-B14F-4D97-AF65-F5344CB8AC3E}">
        <p14:creationId xmlns:p14="http://schemas.microsoft.com/office/powerpoint/2010/main" val="313929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Know your neighborhoods plan</a:t>
            </a:r>
          </a:p>
          <a:p>
            <a:endParaRPr lang="en-US" sz="1400" b="1" dirty="0"/>
          </a:p>
          <a:p>
            <a:pPr lvl="0">
              <a:defRPr/>
            </a:pPr>
            <a:r>
              <a:rPr lang="en-US" sz="1400" dirty="0"/>
              <a:t>Our ability to work with those around us is going to be crucial after a major disaster,. Get to know your neighbors now! </a:t>
            </a:r>
            <a:endParaRPr lang="en-US" sz="1400" b="1" dirty="0"/>
          </a:p>
          <a:p>
            <a:endParaRPr lang="en-US" dirty="0"/>
          </a:p>
          <a:p>
            <a:r>
              <a:rPr lang="en-US" dirty="0"/>
              <a:t>Is there a Community Emergency Hub near you? Check the </a:t>
            </a:r>
            <a:r>
              <a:rPr lang="en-US" dirty="0" err="1"/>
              <a:t>Neighborlink</a:t>
            </a:r>
            <a:r>
              <a:rPr lang="en-US" dirty="0"/>
              <a:t> map to find out</a:t>
            </a:r>
          </a:p>
          <a:p>
            <a:endParaRPr lang="en-US" dirty="0"/>
          </a:p>
          <a:p>
            <a:r>
              <a:rPr lang="en-US" dirty="0"/>
              <a:t>Are</a:t>
            </a:r>
            <a:r>
              <a:rPr lang="en-US" baseline="0" dirty="0"/>
              <a:t> you part of an existing SNAP group in your neighborhood? Is there an existing group you good join? (Again check the </a:t>
            </a:r>
            <a:r>
              <a:rPr lang="en-US" baseline="0" dirty="0" err="1"/>
              <a:t>neighborlink</a:t>
            </a:r>
            <a:r>
              <a:rPr lang="en-US" baseline="0" dirty="0"/>
              <a:t> map). If you are a part of a group, where is the meeting place? What role might you play? </a:t>
            </a:r>
          </a:p>
          <a:p>
            <a:endParaRPr lang="en-US" baseline="0" dirty="0"/>
          </a:p>
          <a:p>
            <a:r>
              <a:rPr lang="en-US" baseline="0" dirty="0"/>
              <a:t>If you are interested in organizing your neighborhood, you can request a training from OEM or you can access the SNAP materials at our website and get started on your own.  Seattle.gov/snap</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27</a:t>
            </a:fld>
            <a:endParaRPr lang="en-US"/>
          </a:p>
        </p:txBody>
      </p:sp>
    </p:spTree>
    <p:extLst>
      <p:ext uri="{BB962C8B-B14F-4D97-AF65-F5344CB8AC3E}">
        <p14:creationId xmlns:p14="http://schemas.microsoft.com/office/powerpoint/2010/main" val="2380639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Know your neighborhoods plan</a:t>
            </a:r>
          </a:p>
          <a:p>
            <a:endParaRPr lang="en-US" sz="1400" b="1" dirty="0"/>
          </a:p>
          <a:p>
            <a:pPr lvl="0">
              <a:defRPr/>
            </a:pPr>
            <a:r>
              <a:rPr lang="en-US" sz="1400" dirty="0"/>
              <a:t>Our ability to work with those around us is going to be crucial after a major disaster,. Get to know your neighbors now! </a:t>
            </a:r>
            <a:endParaRPr lang="en-US" sz="1400" b="1" dirty="0"/>
          </a:p>
          <a:p>
            <a:endParaRPr lang="en-US" dirty="0"/>
          </a:p>
          <a:p>
            <a:r>
              <a:rPr lang="en-US" dirty="0"/>
              <a:t>Is there a Community Emergency Hub near you? Check the </a:t>
            </a:r>
            <a:r>
              <a:rPr lang="en-US" dirty="0" err="1"/>
              <a:t>Neighborlink</a:t>
            </a:r>
            <a:r>
              <a:rPr lang="en-US" dirty="0"/>
              <a:t> map to find out</a:t>
            </a:r>
          </a:p>
          <a:p>
            <a:endParaRPr lang="en-US" dirty="0"/>
          </a:p>
          <a:p>
            <a:r>
              <a:rPr lang="en-US" dirty="0"/>
              <a:t>Are</a:t>
            </a:r>
            <a:r>
              <a:rPr lang="en-US" baseline="0" dirty="0"/>
              <a:t> you part of an existing SNAP group in your neighborhood? Is there an existing group you good join? (Again check the </a:t>
            </a:r>
            <a:r>
              <a:rPr lang="en-US" baseline="0" dirty="0" err="1"/>
              <a:t>neighborlink</a:t>
            </a:r>
            <a:r>
              <a:rPr lang="en-US" baseline="0" dirty="0"/>
              <a:t> map). If you are a part of a group, where is the meeting place? What role might you play? </a:t>
            </a:r>
          </a:p>
          <a:p>
            <a:endParaRPr lang="en-US" baseline="0" dirty="0"/>
          </a:p>
          <a:p>
            <a:r>
              <a:rPr lang="en-US" baseline="0" dirty="0"/>
              <a:t>If you are interested in organizing your neighborhood, you can request a training from OEM or you can access the SNAP materials at our website and get started on your own.  Seattle.gov/snap</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28</a:t>
            </a:fld>
            <a:endParaRPr lang="en-US"/>
          </a:p>
        </p:txBody>
      </p:sp>
    </p:spTree>
    <p:extLst>
      <p:ext uri="{BB962C8B-B14F-4D97-AF65-F5344CB8AC3E}">
        <p14:creationId xmlns:p14="http://schemas.microsoft.com/office/powerpoint/2010/main" val="190991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normAutofit fontScale="77500" lnSpcReduction="20000"/>
          </a:bodyPr>
          <a:lstStyle/>
          <a:p>
            <a:r>
              <a:rPr lang="en-US" dirty="0"/>
              <a:t>Doing some non-structural mitigation in your home is a great way to decrease the risk of injury and utility disruptions. </a:t>
            </a:r>
          </a:p>
          <a:p>
            <a:endParaRPr lang="en-US" dirty="0"/>
          </a:p>
          <a:p>
            <a:pPr marL="171450" indent="-171450">
              <a:buFont typeface="Arial" panose="020B0604020202020204" pitchFamily="34" charset="0"/>
              <a:buChar char="•"/>
            </a:pPr>
            <a:r>
              <a:rPr lang="en-US" dirty="0"/>
              <a:t>Most injuries during an earthquake are due to falling objects: </a:t>
            </a:r>
          </a:p>
          <a:p>
            <a:pPr marL="628650" lvl="1" indent="-171450">
              <a:buFont typeface="Arial" panose="020B0604020202020204" pitchFamily="34" charset="0"/>
              <a:buChar char="•"/>
            </a:pPr>
            <a:r>
              <a:rPr lang="en-US" dirty="0"/>
              <a:t>Secure large pieces of furniture to walls</a:t>
            </a:r>
          </a:p>
          <a:p>
            <a:pPr marL="628650" lvl="1" indent="-171450">
              <a:buFont typeface="Arial" panose="020B0604020202020204" pitchFamily="34" charset="0"/>
              <a:buChar char="•"/>
            </a:pPr>
            <a:r>
              <a:rPr lang="en-US" dirty="0"/>
              <a:t>Don’t hang heavy objects over beds</a:t>
            </a:r>
          </a:p>
          <a:p>
            <a:pPr marL="628650" lvl="1" indent="-171450">
              <a:buFont typeface="Arial" panose="020B0604020202020204" pitchFamily="34" charset="0"/>
              <a:buChar char="•"/>
            </a:pPr>
            <a:r>
              <a:rPr lang="en-US" dirty="0"/>
              <a:t>Lowes/Home Depot in the area generally have a display with relevant earthquake straps</a:t>
            </a:r>
          </a:p>
          <a:p>
            <a:pPr marL="628650" lvl="1" indent="-171450">
              <a:buFont typeface="Arial" panose="020B0604020202020204" pitchFamily="34" charset="0"/>
              <a:buChar char="•"/>
            </a:pPr>
            <a:r>
              <a:rPr lang="en-US" dirty="0"/>
              <a:t>Make sure you connect any straps or brackets to studs in the wall</a:t>
            </a:r>
          </a:p>
          <a:p>
            <a:pPr marL="628650" lvl="1" indent="-171450">
              <a:buFont typeface="Arial" panose="020B0604020202020204" pitchFamily="34" charset="0"/>
              <a:buChar char="•"/>
            </a:pPr>
            <a:r>
              <a:rPr lang="en-US" dirty="0"/>
              <a:t>Take 30 minutes and walk around your home, think about what things could be dangerous during an earthquake. </a:t>
            </a:r>
          </a:p>
          <a:p>
            <a:endParaRPr lang="en-US" dirty="0"/>
          </a:p>
          <a:p>
            <a:r>
              <a:rPr lang="en-US" dirty="0"/>
              <a:t>(Matt) I usually tell a story about a story Q13 wanted to do after the New Yorker article. We did a walk around in one of the producers homes, pointing out things that might be secured to walls. As we walked in the bedroom I noticed a glass chandelier hanging over the head of the bed….. The woman just put her head down in shame and told the camera man not to film it. Perhaps an obvious one, but it goes to show that we are not always thinking in the context of an earthquake. Its good to do a walk around with the earthquake in mind. </a:t>
            </a:r>
          </a:p>
          <a:p>
            <a:endParaRPr lang="en-US" dirty="0"/>
          </a:p>
          <a:p>
            <a:r>
              <a:rPr lang="en-US" dirty="0"/>
              <a:t>Many</a:t>
            </a:r>
            <a:r>
              <a:rPr lang="en-US" baseline="0" dirty="0"/>
              <a:t> gas leaks following earthquakes can be caused by gas appliances tipping over and ripping gas lines from the wall. </a:t>
            </a:r>
          </a:p>
          <a:p>
            <a:pPr lvl="1"/>
            <a:endParaRPr lang="en-US" baseline="0" dirty="0"/>
          </a:p>
          <a:p>
            <a:pPr lvl="1"/>
            <a:r>
              <a:rPr lang="en-US" dirty="0"/>
              <a:t>http://www.seismic.ca.gov/pub/CSSC_2002-03_Natural%20Gas%20Safety.pdf</a:t>
            </a:r>
          </a:p>
          <a:p>
            <a:pPr lvl="1"/>
            <a:endParaRPr lang="en-US" dirty="0"/>
          </a:p>
          <a:p>
            <a:pPr lvl="1"/>
            <a:r>
              <a:rPr lang="en-US" dirty="0"/>
              <a:t>“As demonstrated by recent earthquake experience, shifting or toppling of gas appliances such as water heaters, boilers, furnaces, dryers and stoves is the principal cause of most gas-related, post-earthquake fire ignitions (71% in the Northridge earthquake).”</a:t>
            </a:r>
          </a:p>
          <a:p>
            <a:pPr lvl="1"/>
            <a:endParaRPr lang="en-US" dirty="0"/>
          </a:p>
          <a:p>
            <a:pPr>
              <a:buFont typeface="Arial" panose="020B0604020202020204" pitchFamily="34" charset="0"/>
              <a:buNone/>
            </a:pPr>
            <a:r>
              <a:rPr lang="en-US" sz="1400" b="1" dirty="0"/>
              <a:t>Another factor that could increase risk of utility disruptions: Living in a home that has not been seismically</a:t>
            </a:r>
            <a:r>
              <a:rPr lang="en-US" sz="1400" b="1" baseline="0" dirty="0"/>
              <a:t> retrofitted</a:t>
            </a:r>
          </a:p>
          <a:p>
            <a:pPr lvl="1"/>
            <a:endParaRPr lang="en-US" sz="1400" b="1" baseline="0" dirty="0"/>
          </a:p>
          <a:p>
            <a:pPr marL="742950" lvl="1" indent="-285750">
              <a:buFont typeface="Arial" panose="020B0604020202020204" pitchFamily="34" charset="0"/>
              <a:buChar char="•"/>
            </a:pPr>
            <a:r>
              <a:rPr lang="en-US" dirty="0"/>
              <a:t>Typically homes built before 1980 were not secured to the foundation. Essentially it is only gravity that is keeping the home on the foundation. </a:t>
            </a:r>
          </a:p>
          <a:p>
            <a:pPr marL="742950" lvl="1" indent="-285750">
              <a:buFont typeface="Arial" panose="020B0604020202020204" pitchFamily="34" charset="0"/>
              <a:buChar char="•"/>
            </a:pPr>
            <a:r>
              <a:rPr lang="en-US" dirty="0"/>
              <a:t>Having an </a:t>
            </a:r>
            <a:r>
              <a:rPr lang="en-US" dirty="0" err="1"/>
              <a:t>unretroffited</a:t>
            </a:r>
            <a:r>
              <a:rPr lang="en-US" dirty="0"/>
              <a:t> house can also increase the risk of utility damage. </a:t>
            </a:r>
          </a:p>
          <a:p>
            <a:pPr marL="742950" lvl="1" indent="-285750">
              <a:buFont typeface="Arial" panose="020B0604020202020204" pitchFamily="34" charset="0"/>
              <a:buChar char="•"/>
            </a:pPr>
            <a:r>
              <a:rPr lang="en-US" dirty="0"/>
              <a:t>OEM regularly teaches home retrofit classes: A trained contractor instructs participants on assessing whether their home has been retrofitted, the elements of a seismic retrofit, processes for getting permits and plans etc.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29</a:t>
            </a:fld>
            <a:endParaRPr lang="en-US"/>
          </a:p>
        </p:txBody>
      </p:sp>
    </p:spTree>
    <p:extLst>
      <p:ext uri="{BB962C8B-B14F-4D97-AF65-F5344CB8AC3E}">
        <p14:creationId xmlns:p14="http://schemas.microsoft.com/office/powerpoint/2010/main" val="279269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2818"/>
          </a:xfrm>
        </p:spPr>
        <p:txBody>
          <a:bodyPr>
            <a:normAutofit fontScale="77500" lnSpcReduction="20000"/>
          </a:bodyPr>
          <a:lstStyle/>
          <a:p>
            <a:r>
              <a:rPr lang="en-US" sz="1400" dirty="0"/>
              <a:t>When</a:t>
            </a:r>
            <a:r>
              <a:rPr lang="en-US" sz="1400" baseline="0" dirty="0"/>
              <a:t> we talk about supplies to have on hand, we do this with the understanding that stores may not be open or running out of supplies</a:t>
            </a:r>
            <a:r>
              <a:rPr lang="en-US" sz="1400" dirty="0"/>
              <a:t> </a:t>
            </a:r>
            <a:r>
              <a:rPr lang="en-US" sz="1400" baseline="0" dirty="0"/>
              <a:t>and getting places may be difficult with transportation down. </a:t>
            </a:r>
          </a:p>
          <a:p>
            <a:endParaRPr lang="en-US" sz="1400" baseline="0" dirty="0"/>
          </a:p>
          <a:p>
            <a:r>
              <a:rPr lang="en-US" sz="1400" baseline="0" dirty="0"/>
              <a:t>The infographic you have list a lot of items that are good to have. I won’t go in to detail on all of those. But it is good to keep in mind that you may already have a lot of these things, and it may just be a matter of gathering them together to do a quick inventory. But there are definitely some thinks that are key. </a:t>
            </a:r>
          </a:p>
          <a:p>
            <a:endParaRPr lang="en-US" sz="1400" baseline="0" dirty="0"/>
          </a:p>
          <a:p>
            <a:pPr marL="171450" indent="-171450">
              <a:buFont typeface="Arial" panose="020B0604020202020204" pitchFamily="34" charset="0"/>
              <a:buChar char="•"/>
            </a:pPr>
            <a:r>
              <a:rPr lang="en-US" sz="1400" baseline="0" dirty="0"/>
              <a:t>Food and water, especially water! You can go quite a long time without food, but this is not so without water. We recommend one gallon per person per day. (for up to 7-10 days). This can sound like a lot, but </a:t>
            </a:r>
            <a:r>
              <a:rPr lang="en-US" baseline="0" dirty="0"/>
              <a:t>you may have some sources of water in your home already. A typical water heater holds 30-60 gallons of water. We will talk about accessing water a little later.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Keeping your phone charged. (Matt) when working in NY after Hurricane Sandy, we saw a lot of people coming to shelters because they had no home to live in anymore. But we saw even more people coming to charge their phones. Cell networks may be up, and phones can be useful regardless. So have some way to keep your phone charged goes a long ways. Extra battery, battery charging packs that usually give you one or two extra charges (very affordable these days), crank or solar charges, AA or AAA powered chargers.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you take medications daily, having extra is key. Don’t let your supply get down to nothing before refilling. If you consistently refill with a few days left, then you will have extras on hand. Using an online pharmacy may also allow you to get prescriptions for longer periods of time.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Having some cash on hand is also a good idea. Power outages may result in ATMs not working or stores not being able to take cards.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Also think about having some basic supplies at work and in your car. The earthquake isn’t necessarily going to happen while you are at home. What are some simple things that you could have in your car or at home?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Don’t wait until your car is on E to fill up. Having at least a half a tank of gas could be a great resource after a disaster. Charging your phone, getting around etc. If you have gas in your car, you can make educated decisions about how to conserve and use what you have wisely.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Important Documents: Have copies in a go bag, send copies to relatives out of the area, store electronic copies in cloud. </a:t>
            </a:r>
            <a:endParaRPr lang="en-US" baseline="0" dirty="0"/>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31</a:t>
            </a:fld>
            <a:endParaRPr lang="en-US"/>
          </a:p>
        </p:txBody>
      </p:sp>
    </p:spTree>
    <p:extLst>
      <p:ext uri="{BB962C8B-B14F-4D97-AF65-F5344CB8AC3E}">
        <p14:creationId xmlns:p14="http://schemas.microsoft.com/office/powerpoint/2010/main" val="1297350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have taken all of the steps to prepare before hand, what about when the earthquake happens? </a:t>
            </a:r>
          </a:p>
          <a:p>
            <a:endParaRPr lang="en-US" dirty="0"/>
          </a:p>
          <a:p>
            <a:r>
              <a:rPr lang="en-US" dirty="0"/>
              <a:t>The best thing you can do during an earthquake is to DROP, get onto the ground, COVER, get under something sturdy like a desk or table and cover your head, and HOLD, hold on to whatever you are underneath. </a:t>
            </a:r>
          </a:p>
          <a:p>
            <a:endParaRPr lang="en-US" dirty="0"/>
          </a:p>
          <a:p>
            <a:r>
              <a:rPr lang="en-US" dirty="0"/>
              <a:t>For many this is very simple messaging that they have heard over and over again. Keep in mind we have a lot of people in Seattle from other parts of the country or other parts of the world where earthquakes are not a common occurrence.  People that are not familiar with earthquakes often thing they should try to get out of the building, or take some other action. </a:t>
            </a:r>
          </a:p>
          <a:p>
            <a:endParaRPr lang="en-US" dirty="0"/>
          </a:p>
          <a:p>
            <a:r>
              <a:rPr lang="en-US" dirty="0"/>
              <a:t>If you can’t get down on the ground, the best thing to do is get up against an interior wall, away from windows, and cover your head. </a:t>
            </a:r>
          </a:p>
          <a:p>
            <a:endParaRPr lang="en-US" dirty="0"/>
          </a:p>
          <a:p>
            <a:r>
              <a:rPr lang="en-US" dirty="0"/>
              <a:t>If you are in a wheel chair: Lock your wheels and cover your head</a:t>
            </a:r>
          </a:p>
          <a:p>
            <a:endParaRPr lang="en-US" dirty="0"/>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33</a:t>
            </a:fld>
            <a:endParaRPr lang="en-US"/>
          </a:p>
        </p:txBody>
      </p:sp>
    </p:spTree>
    <p:extLst>
      <p:ext uri="{BB962C8B-B14F-4D97-AF65-F5344CB8AC3E}">
        <p14:creationId xmlns:p14="http://schemas.microsoft.com/office/powerpoint/2010/main" val="1318030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shaking stops, there are some basic steps to take:</a:t>
            </a:r>
          </a:p>
          <a:p>
            <a:endParaRPr lang="en-US" dirty="0"/>
          </a:p>
          <a:p>
            <a:r>
              <a:rPr lang="en-US" b="1" dirty="0"/>
              <a:t>	1.</a:t>
            </a:r>
            <a:r>
              <a:rPr lang="en-US" dirty="0"/>
              <a:t> First and foremost make sure that you are ok, and check on your family or others immediately around you. Having basic first aid skills is a plus. </a:t>
            </a:r>
          </a:p>
          <a:p>
            <a:endParaRPr lang="en-US" dirty="0"/>
          </a:p>
          <a:p>
            <a:r>
              <a:rPr lang="en-US" b="1" dirty="0"/>
              <a:t>	2.</a:t>
            </a:r>
            <a:r>
              <a:rPr lang="en-US" dirty="0"/>
              <a:t> Check on your home. This includes controlling utilities (I’ll talk more about this in a moment), controlling any fires, and checking for structural damage.</a:t>
            </a:r>
          </a:p>
          <a:p>
            <a:endParaRPr lang="en-US" dirty="0"/>
          </a:p>
          <a:p>
            <a:r>
              <a:rPr lang="en-US" b="1" dirty="0"/>
              <a:t>	3.</a:t>
            </a:r>
            <a:r>
              <a:rPr lang="en-US" dirty="0"/>
              <a:t> Check on others:  See who in your neighborhood might need help. Do some light search and rescue to help those in need. </a:t>
            </a:r>
          </a:p>
          <a:p>
            <a:endParaRPr lang="en-US" dirty="0"/>
          </a:p>
          <a:p>
            <a:r>
              <a:rPr lang="en-US" b="1" dirty="0"/>
              <a:t>	4.</a:t>
            </a:r>
            <a:r>
              <a:rPr lang="en-US" dirty="0"/>
              <a:t> Find out more information about the situation</a:t>
            </a:r>
          </a:p>
          <a:p>
            <a:endParaRPr lang="en-US" dirty="0"/>
          </a:p>
          <a:p>
            <a:endParaRPr lang="en-US" dirty="0"/>
          </a:p>
          <a:p>
            <a:endParaRPr lang="en-US" dirty="0"/>
          </a:p>
          <a:p>
            <a:r>
              <a:rPr lang="en-US" dirty="0"/>
              <a:t>If you have planned with neighbors, you may have defined a place to meet so you can start working on these priorities together. If there is something you are interested in doing, go to Seattle.gov/snap to learn about how you can plan with your neighbors.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34</a:t>
            </a:fld>
            <a:endParaRPr lang="en-US"/>
          </a:p>
        </p:txBody>
      </p:sp>
    </p:spTree>
    <p:extLst>
      <p:ext uri="{BB962C8B-B14F-4D97-AF65-F5344CB8AC3E}">
        <p14:creationId xmlns:p14="http://schemas.microsoft.com/office/powerpoint/2010/main" val="255297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2CAF1-DE65-447D-ACB7-A2660AAC38AA}" type="slidenum">
              <a:rPr lang="en-US" smtClean="0"/>
              <a:t>5</a:t>
            </a:fld>
            <a:endParaRPr lang="en-US"/>
          </a:p>
        </p:txBody>
      </p:sp>
    </p:spTree>
    <p:extLst>
      <p:ext uri="{BB962C8B-B14F-4D97-AF65-F5344CB8AC3E}">
        <p14:creationId xmlns:p14="http://schemas.microsoft.com/office/powerpoint/2010/main" val="132452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2818"/>
          </a:xfrm>
        </p:spPr>
        <p:txBody>
          <a:bodyPr>
            <a:normAutofit/>
          </a:bodyPr>
          <a:lstStyle/>
          <a:p>
            <a:r>
              <a:rPr lang="en-US" sz="1400" dirty="0"/>
              <a:t>If water systems are disrupted, sewer systems will be disrupted as well. This can quickly became a problem. But having some basic supplies on hand will allow you to construct an emergency toilet system and minimize the impacts. </a:t>
            </a:r>
          </a:p>
          <a:p>
            <a:endParaRPr lang="en-US" sz="1400" dirty="0"/>
          </a:p>
          <a:p>
            <a:r>
              <a:rPr lang="en-US" sz="1400" dirty="0"/>
              <a:t>Why two buckets? </a:t>
            </a:r>
          </a:p>
          <a:p>
            <a:endParaRPr lang="en-US" sz="1400" dirty="0"/>
          </a:p>
          <a:p>
            <a:r>
              <a:rPr lang="en-US" dirty="0"/>
              <a:t>A day worth of pee has 10 times the volume of poo. Pee is generally sterile while poo contains pathogens and requires special care. By separating the two you can minimize the issues with disposal. </a:t>
            </a:r>
          </a:p>
          <a:p>
            <a:endParaRPr lang="en-US" dirty="0"/>
          </a:p>
          <a:p>
            <a:r>
              <a:rPr lang="en-US" dirty="0"/>
              <a:t>One bucket will do, but two is preferred. </a:t>
            </a:r>
          </a:p>
          <a:p>
            <a:endParaRPr lang="en-US" dirty="0"/>
          </a:p>
          <a:p>
            <a:endParaRPr lang="en-US" dirty="0"/>
          </a:p>
          <a:p>
            <a:r>
              <a:rPr lang="en-US" dirty="0"/>
              <a:t>It is important to note that if the sewer system is disrupted, restoring the system and finding temporary solutions will be a high priority for government because of the potential far reaching public health consequences. However during an event that is impacting the entire region, there will likely be a delay in bringing in outside resources. </a:t>
            </a:r>
          </a:p>
        </p:txBody>
      </p:sp>
      <p:sp>
        <p:nvSpPr>
          <p:cNvPr id="4" name="Slide Number Placeholder 3"/>
          <p:cNvSpPr>
            <a:spLocks noGrp="1"/>
          </p:cNvSpPr>
          <p:nvPr>
            <p:ph type="sldNum" sz="quarter" idx="5"/>
          </p:nvPr>
        </p:nvSpPr>
        <p:spPr/>
        <p:txBody>
          <a:bodyPr/>
          <a:lstStyle/>
          <a:p>
            <a:fld id="{9272CAF1-DE65-447D-ACB7-A2660AAC38AA}" type="slidenum">
              <a:rPr lang="en-US" smtClean="0"/>
              <a:t>36</a:t>
            </a:fld>
            <a:endParaRPr lang="en-US"/>
          </a:p>
        </p:txBody>
      </p:sp>
    </p:spTree>
    <p:extLst>
      <p:ext uri="{BB962C8B-B14F-4D97-AF65-F5344CB8AC3E}">
        <p14:creationId xmlns:p14="http://schemas.microsoft.com/office/powerpoint/2010/main" val="307260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One of the primary aspects of checking on your home, is knowing how and when to turn off your utilities. I just want to give you some basic information today, but you can attend one of our Disaster Skills classes to get more detail. </a:t>
            </a:r>
          </a:p>
          <a:p>
            <a:endParaRPr lang="en-US" dirty="0"/>
          </a:p>
          <a:p>
            <a:pPr marL="228600" indent="-228600">
              <a:buAutoNum type="arabicPeriod"/>
            </a:pPr>
            <a:r>
              <a:rPr lang="en-US" dirty="0"/>
              <a:t>Gas</a:t>
            </a:r>
          </a:p>
          <a:p>
            <a:pPr marL="228600" indent="-228600">
              <a:buAutoNum type="arabicPeriod"/>
            </a:pPr>
            <a:endParaRPr lang="en-US" dirty="0"/>
          </a:p>
          <a:p>
            <a:r>
              <a:rPr lang="en-US" dirty="0"/>
              <a:t>Earthquakes can cause gas leaks and these leaks can pose life safety issues, including fires. So knowing how to turn your gas off is important. </a:t>
            </a:r>
          </a:p>
          <a:p>
            <a:endParaRPr lang="en-US" dirty="0"/>
          </a:p>
          <a:p>
            <a:r>
              <a:rPr lang="en-US" dirty="0"/>
              <a:t>	- Only turn gas off if you have some reason to believe there is a leak.  This means you smell gas leaking or hear gas leaking. </a:t>
            </a:r>
          </a:p>
          <a:p>
            <a:r>
              <a:rPr lang="en-US" dirty="0"/>
              <a:t>	- If you shut the gas off, contact the gas company. They will need to turn it back on. </a:t>
            </a:r>
          </a:p>
          <a:p>
            <a:r>
              <a:rPr lang="en-US" dirty="0"/>
              <a:t>2.  Water</a:t>
            </a:r>
          </a:p>
          <a:p>
            <a:endParaRPr lang="en-US" dirty="0"/>
          </a:p>
          <a:p>
            <a:r>
              <a:rPr lang="en-US" dirty="0"/>
              <a:t>After an earthquake, it is a good idea to shut of your water at the main valve. This ensures that you keep the water you have. If there is damage to a water main somewhere outside your home, it could cause the water in your home to drain if you do not shut it off. </a:t>
            </a:r>
          </a:p>
          <a:p>
            <a:endParaRPr lang="en-US" dirty="0"/>
          </a:p>
          <a:p>
            <a:endParaRPr lang="en-US" dirty="0"/>
          </a:p>
          <a:p>
            <a:r>
              <a:rPr lang="en-US" dirty="0"/>
              <a:t>	- The main water valve is usually in the basement or a utility closet</a:t>
            </a:r>
          </a:p>
          <a:p>
            <a:r>
              <a:rPr lang="en-US" dirty="0"/>
              <a:t>	- It is fine to turn the water back on yourself, so this is a good one to practice  beforehand. Find your water shut off and make sure you can operate it. </a:t>
            </a:r>
          </a:p>
          <a:p>
            <a:endParaRPr lang="en-US" dirty="0"/>
          </a:p>
          <a:p>
            <a:r>
              <a:rPr lang="en-US" dirty="0"/>
              <a:t>You can also watch some short instructional videos on the OEM website that go over controlling utilities. On the OEM website in the “Preparedness” section, there is a “Training and Workshops” section. The skills videos can be found under “Online Courses”.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38</a:t>
            </a:fld>
            <a:endParaRPr lang="en-US"/>
          </a:p>
        </p:txBody>
      </p:sp>
    </p:spTree>
    <p:extLst>
      <p:ext uri="{BB962C8B-B14F-4D97-AF65-F5344CB8AC3E}">
        <p14:creationId xmlns:p14="http://schemas.microsoft.com/office/powerpoint/2010/main" val="58569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E3CA-EE11-78F8-D0EF-3836ED580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38366-B373-795F-BEF6-FE03A559E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F81F6-105C-4E34-A18B-418CC2C18F51}"/>
              </a:ext>
            </a:extLst>
          </p:cNvPr>
          <p:cNvSpPr>
            <a:spLocks noGrp="1"/>
          </p:cNvSpPr>
          <p:nvPr>
            <p:ph type="body" idx="1"/>
          </p:nvPr>
        </p:nvSpPr>
        <p:spPr/>
        <p:txBody>
          <a:bodyPr>
            <a:normAutofit fontScale="85000" lnSpcReduction="20000"/>
          </a:bodyPr>
          <a:lstStyle/>
          <a:p>
            <a:r>
              <a:rPr lang="en-US" dirty="0"/>
              <a:t>One of the primary aspects of checking on your home, is knowing how and when to turn off your utilities. I just want to give you some basic information today, but you can attend one of our Disaster Skills classes to get more detail. </a:t>
            </a:r>
          </a:p>
          <a:p>
            <a:endParaRPr lang="en-US" dirty="0"/>
          </a:p>
          <a:p>
            <a:pPr marL="228600" indent="-228600">
              <a:buAutoNum type="arabicPeriod"/>
            </a:pPr>
            <a:r>
              <a:rPr lang="en-US" dirty="0"/>
              <a:t>Gas</a:t>
            </a:r>
          </a:p>
          <a:p>
            <a:pPr marL="228600" indent="-228600">
              <a:buAutoNum type="arabicPeriod"/>
            </a:pPr>
            <a:endParaRPr lang="en-US" dirty="0"/>
          </a:p>
          <a:p>
            <a:r>
              <a:rPr lang="en-US" dirty="0"/>
              <a:t>Earthquakes can cause gas leaks and these leaks can pose life safety issues, including fires. So knowing how to turn your gas off is important. </a:t>
            </a:r>
          </a:p>
          <a:p>
            <a:endParaRPr lang="en-US" dirty="0"/>
          </a:p>
          <a:p>
            <a:r>
              <a:rPr lang="en-US" dirty="0"/>
              <a:t>	- Only turn gas off if you have some reason to believe there is a leak.  This means you smell gas leaking or hear gas leaking. </a:t>
            </a:r>
          </a:p>
          <a:p>
            <a:r>
              <a:rPr lang="en-US" dirty="0"/>
              <a:t>	- If you shut the gas off, contact the gas company. They will need to turn it back on. </a:t>
            </a:r>
          </a:p>
          <a:p>
            <a:r>
              <a:rPr lang="en-US" dirty="0"/>
              <a:t>2.  Water</a:t>
            </a:r>
          </a:p>
          <a:p>
            <a:endParaRPr lang="en-US" dirty="0"/>
          </a:p>
          <a:p>
            <a:r>
              <a:rPr lang="en-US" dirty="0"/>
              <a:t>After an earthquake, it is a good idea to shut of your water at the main valve. This ensures that you keep the water you have. If there is damage to a water main somewhere outside your home, it could cause the water in your home to drain if you do not shut it off. </a:t>
            </a:r>
          </a:p>
          <a:p>
            <a:endParaRPr lang="en-US" dirty="0"/>
          </a:p>
          <a:p>
            <a:endParaRPr lang="en-US" dirty="0"/>
          </a:p>
          <a:p>
            <a:r>
              <a:rPr lang="en-US" dirty="0"/>
              <a:t>	- The main water valve is usually in the basement or a utility closet</a:t>
            </a:r>
          </a:p>
          <a:p>
            <a:r>
              <a:rPr lang="en-US" dirty="0"/>
              <a:t>	- It is fine to turn the water back on yourself, so this is a good one to practice  beforehand. Find your water shut off and make sure you can operate it. </a:t>
            </a:r>
          </a:p>
          <a:p>
            <a:endParaRPr lang="en-US" dirty="0"/>
          </a:p>
          <a:p>
            <a:r>
              <a:rPr lang="en-US" dirty="0"/>
              <a:t>You can also watch some short instructional videos on the OEM website that go over controlling utilities. On the OEM website in the “Preparedness” section, there is a “Training and Workshops” section. The skills videos can be found under “Online Courses”. </a:t>
            </a:r>
          </a:p>
          <a:p>
            <a:endParaRPr lang="en-US" dirty="0"/>
          </a:p>
        </p:txBody>
      </p:sp>
      <p:sp>
        <p:nvSpPr>
          <p:cNvPr id="4" name="Slide Number Placeholder 3">
            <a:extLst>
              <a:ext uri="{FF2B5EF4-FFF2-40B4-BE49-F238E27FC236}">
                <a16:creationId xmlns:a16="http://schemas.microsoft.com/office/drawing/2014/main" id="{F2E35E64-1E7C-9559-0562-A2389DCC4D37}"/>
              </a:ext>
            </a:extLst>
          </p:cNvPr>
          <p:cNvSpPr>
            <a:spLocks noGrp="1"/>
          </p:cNvSpPr>
          <p:nvPr>
            <p:ph type="sldNum" sz="quarter" idx="5"/>
          </p:nvPr>
        </p:nvSpPr>
        <p:spPr/>
        <p:txBody>
          <a:bodyPr/>
          <a:lstStyle/>
          <a:p>
            <a:fld id="{9272CAF1-DE65-447D-ACB7-A2660AAC38AA}" type="slidenum">
              <a:rPr lang="en-US" smtClean="0"/>
              <a:t>39</a:t>
            </a:fld>
            <a:endParaRPr lang="en-US"/>
          </a:p>
        </p:txBody>
      </p:sp>
    </p:spTree>
    <p:extLst>
      <p:ext uri="{BB962C8B-B14F-4D97-AF65-F5344CB8AC3E}">
        <p14:creationId xmlns:p14="http://schemas.microsoft.com/office/powerpoint/2010/main" val="330861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as many ways as possible to get information. The key is redundancy. The more options you have, the more likely that one of them will be accessible. </a:t>
            </a:r>
          </a:p>
          <a:p>
            <a:endParaRPr lang="en-US" dirty="0"/>
          </a:p>
          <a:p>
            <a:r>
              <a:rPr lang="en-US" dirty="0"/>
              <a:t>Social Media is now one of the primary means of communication, and information is often available very quickly. </a:t>
            </a:r>
          </a:p>
          <a:p>
            <a:endParaRPr lang="en-US" dirty="0"/>
          </a:p>
          <a:p>
            <a:r>
              <a:rPr lang="en-US" dirty="0"/>
              <a:t>(Matt) there have been times when we have our city EOC activated recently when we see information quicker via Twitter than from radio communication with people on the ground. One example was the Chinese President visit in 2015. News stations with live coverage and streaming feeds on social media provided information on what streets were opening and closing quicker than police radio communication. </a:t>
            </a:r>
          </a:p>
          <a:p>
            <a:endParaRPr lang="en-US" dirty="0"/>
          </a:p>
          <a:p>
            <a:r>
              <a:rPr lang="en-US" dirty="0"/>
              <a:t>	- So follow city agencies and news stations via social media now </a:t>
            </a:r>
          </a:p>
          <a:p>
            <a:endParaRPr lang="en-US" dirty="0"/>
          </a:p>
          <a:p>
            <a:r>
              <a:rPr lang="en-US" dirty="0"/>
              <a:t>Also remember that your Hub is a place to go to start sharing information with others in your neighborhood. When all other communication fails, this may be your best source of information.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40</a:t>
            </a:fld>
            <a:endParaRPr lang="en-US"/>
          </a:p>
        </p:txBody>
      </p:sp>
    </p:spTree>
    <p:extLst>
      <p:ext uri="{BB962C8B-B14F-4D97-AF65-F5344CB8AC3E}">
        <p14:creationId xmlns:p14="http://schemas.microsoft.com/office/powerpoint/2010/main" val="2707092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up for Alert Seattle! </a:t>
            </a:r>
          </a:p>
          <a:p>
            <a:endParaRPr lang="en-US" dirty="0"/>
          </a:p>
          <a:p>
            <a:pPr marL="171450" indent="-171450">
              <a:buFont typeface="Arial" panose="020B0604020202020204" pitchFamily="34" charset="0"/>
              <a:buChar char="•"/>
            </a:pPr>
            <a:r>
              <a:rPr lang="en-US" dirty="0"/>
              <a:t>City’s alert and notification system (launched in August 2015) </a:t>
            </a:r>
          </a:p>
          <a:p>
            <a:pPr marL="171450" indent="-171450">
              <a:buFont typeface="Arial" panose="020B0604020202020204" pitchFamily="34" charset="0"/>
              <a:buChar char="•"/>
            </a:pPr>
            <a:r>
              <a:rPr lang="en-US" dirty="0"/>
              <a:t>Easy to sign up, go to alert.seattle.gov and provide basic information (email, phone number, address etc. )</a:t>
            </a:r>
          </a:p>
          <a:p>
            <a:pPr marL="171450" indent="-171450">
              <a:buFont typeface="Arial" panose="020B0604020202020204" pitchFamily="34" charset="0"/>
              <a:buChar char="•"/>
            </a:pPr>
            <a:r>
              <a:rPr lang="en-US" dirty="0"/>
              <a:t>Customize types of alerts you get. At the bare minimum, sign up for “Emergency Alerts” . These are messages we would send out 24/7 no matter the time of day because there is some action we need you to take. </a:t>
            </a:r>
          </a:p>
          <a:p>
            <a:pPr marL="171450" indent="-171450">
              <a:buFont typeface="Arial" panose="020B0604020202020204" pitchFamily="34" charset="0"/>
              <a:buChar char="•"/>
            </a:pPr>
            <a:r>
              <a:rPr lang="en-US" dirty="0"/>
              <a:t>Also sign up for “community notifications” and choose which ones you would like (utility disruption, transportation disruptions, etc.) </a:t>
            </a:r>
          </a:p>
          <a:p>
            <a:pPr marL="171450" indent="-171450">
              <a:buFont typeface="Arial" panose="020B0604020202020204" pitchFamily="34" charset="0"/>
              <a:buChar char="•"/>
            </a:pPr>
            <a:r>
              <a:rPr lang="en-US" dirty="0"/>
              <a:t>For each type of notification choose how you want to get it (by phone call, text, email, or all three.) For Emergency Alerts I recommend choosing all three so it is more likely it gets to you when systems are down.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41</a:t>
            </a:fld>
            <a:endParaRPr lang="en-US"/>
          </a:p>
        </p:txBody>
      </p:sp>
    </p:spTree>
    <p:extLst>
      <p:ext uri="{BB962C8B-B14F-4D97-AF65-F5344CB8AC3E}">
        <p14:creationId xmlns:p14="http://schemas.microsoft.com/office/powerpoint/2010/main" val="148906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other priority actions after a disaster include controlling fires, controlling utilities, helping others around you by doing some light search and rescue, and basic first aid. </a:t>
            </a:r>
          </a:p>
          <a:p>
            <a:endParaRPr lang="en-US" dirty="0"/>
          </a:p>
          <a:p>
            <a:r>
              <a:rPr lang="en-US" dirty="0"/>
              <a:t>Attend one of our upcoming skills classes to learn these skills or brush up! </a:t>
            </a:r>
          </a:p>
          <a:p>
            <a:endParaRPr lang="en-US" dirty="0"/>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42</a:t>
            </a:fld>
            <a:endParaRPr lang="en-US"/>
          </a:p>
        </p:txBody>
      </p:sp>
    </p:spTree>
    <p:extLst>
      <p:ext uri="{BB962C8B-B14F-4D97-AF65-F5344CB8AC3E}">
        <p14:creationId xmlns:p14="http://schemas.microsoft.com/office/powerpoint/2010/main" val="1768819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2CAF1-DE65-447D-ACB7-A2660AAC38AA}" type="slidenum">
              <a:rPr lang="en-US" smtClean="0"/>
              <a:t>43</a:t>
            </a:fld>
            <a:endParaRPr lang="en-US"/>
          </a:p>
        </p:txBody>
      </p:sp>
    </p:spTree>
    <p:extLst>
      <p:ext uri="{BB962C8B-B14F-4D97-AF65-F5344CB8AC3E}">
        <p14:creationId xmlns:p14="http://schemas.microsoft.com/office/powerpoint/2010/main" val="165689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sz="900" dirty="0"/>
              <a:t>The Office of Emergency Management compiles</a:t>
            </a:r>
            <a:r>
              <a:rPr lang="en-US" sz="900" baseline="0" dirty="0"/>
              <a:t> a document known as the Seattle Hazard Identification and Vulnerability Analysis.. Long name so we lovingly refer to it as the SHIVA (also the name of the Hindu god known for destruction!) </a:t>
            </a:r>
          </a:p>
          <a:p>
            <a:endParaRPr lang="en-US" sz="900" baseline="0" dirty="0"/>
          </a:p>
          <a:p>
            <a:pPr marL="171450" indent="-171450">
              <a:buFont typeface="Arial" panose="020B0604020202020204" pitchFamily="34" charset="0"/>
              <a:buChar char="•"/>
            </a:pPr>
            <a:r>
              <a:rPr lang="en-US" sz="900" dirty="0"/>
              <a:t>Document looks at all the things that could happen and their impacts, and ranks them based on how</a:t>
            </a:r>
            <a:r>
              <a:rPr lang="en-US" sz="900" baseline="0" dirty="0"/>
              <a:t> extensive the impacts could be and the frequency with which the type of event happens. It also considers “Cascading Impacts”. Earthquakes for example, damage, injuries etc. caused by shaking, but the cascading impacts are even worse, disrupted transportation, utilities, communication, etc. </a:t>
            </a:r>
          </a:p>
          <a:p>
            <a:pPr marL="171450" indent="-171450">
              <a:buFont typeface="Arial" panose="020B0604020202020204" pitchFamily="34" charset="0"/>
              <a:buChar char="•"/>
            </a:pPr>
            <a:endParaRPr lang="en-US" sz="900" baseline="0" dirty="0"/>
          </a:p>
          <a:p>
            <a:pPr marL="171450" indent="-171450">
              <a:buFont typeface="Arial" panose="020B0604020202020204" pitchFamily="34" charset="0"/>
              <a:buChar char="•"/>
            </a:pPr>
            <a:r>
              <a:rPr lang="en-US" sz="900" baseline="0" dirty="0"/>
              <a:t>Considering all of these things, Earthquakes are the number one hazard. </a:t>
            </a:r>
          </a:p>
          <a:p>
            <a:pPr marL="171450" indent="-171450">
              <a:buFont typeface="Arial" panose="020B0604020202020204" pitchFamily="34" charset="0"/>
              <a:buChar char="•"/>
            </a:pPr>
            <a:r>
              <a:rPr lang="en-US" sz="900" dirty="0"/>
              <a:t>Snow and Ice and Windstorms have similar impacts to earthquakes in terms of disruption to transportation, utilities etc. But the scope is usually small enough that impacts can be deal with in a matter od hours or days, as opposed to weeks, months, or years. </a:t>
            </a:r>
            <a:endParaRPr lang="en-US" sz="900" baseline="0" dirty="0"/>
          </a:p>
          <a:p>
            <a:pPr marL="171450" indent="-171450">
              <a:buFont typeface="Arial" panose="020B0604020202020204" pitchFamily="34" charset="0"/>
              <a:buChar char="•"/>
            </a:pPr>
            <a:endParaRPr lang="en-US" sz="900" baseline="0" dirty="0"/>
          </a:p>
          <a:p>
            <a:pPr marL="171450" indent="-171450">
              <a:buFont typeface="Arial" panose="020B0604020202020204" pitchFamily="34" charset="0"/>
              <a:buChar char="•"/>
            </a:pPr>
            <a:r>
              <a:rPr lang="en-US" sz="900" baseline="0" dirty="0"/>
              <a:t>I usually reference the New Yorker Article here: (How many people read or heard about the New Yorker article about the potential giant earthquake?)</a:t>
            </a:r>
          </a:p>
          <a:p>
            <a:pPr lvl="1"/>
            <a:endParaRPr lang="en-US" sz="900" baseline="0" dirty="0"/>
          </a:p>
          <a:p>
            <a:pPr marL="628650" lvl="1" indent="-171450">
              <a:buFont typeface="Arial" panose="020B0604020202020204" pitchFamily="34" charset="0"/>
              <a:buChar char="•"/>
            </a:pPr>
            <a:r>
              <a:rPr lang="en-US" sz="900" baseline="0" dirty="0"/>
              <a:t>The person who wrote the New Yorker article (Kathryn Schultz) actually won a Pulitzer for the story. Most people don’t know however that she wrote a second story a week after the first titled “How to stay safe when the big one comes”. The second story focused on what you can do to prepare. Anecdotally (and have joking) based on my conversations, I think about 100 million people read the first article that focused on this terrible thing that is going to happen, and about 4 people read the second article that basically said, “hey its not that bad you can do something about it!”</a:t>
            </a:r>
          </a:p>
          <a:p>
            <a:pPr marL="628650" lvl="1" indent="-171450">
              <a:buFont typeface="Arial" panose="020B0604020202020204" pitchFamily="34" charset="0"/>
              <a:buChar char="•"/>
            </a:pPr>
            <a:endParaRPr lang="en-US" sz="900" baseline="0" dirty="0"/>
          </a:p>
          <a:p>
            <a:pPr marL="628650" lvl="1" indent="-171450">
              <a:buFont typeface="Arial" panose="020B0604020202020204" pitchFamily="34" charset="0"/>
              <a:buChar char="•"/>
            </a:pPr>
            <a:r>
              <a:rPr lang="en-US" sz="900" baseline="0" dirty="0"/>
              <a:t>http://www.newyorker.com/tech/elements/how-to-stay-safe-when-the-big-one-comes</a:t>
            </a:r>
          </a:p>
          <a:p>
            <a:pPr marL="628650" lvl="1" indent="-171450">
              <a:buFont typeface="Arial" panose="020B0604020202020204" pitchFamily="34" charset="0"/>
              <a:buChar char="•"/>
            </a:pPr>
            <a:endParaRPr lang="en-US" sz="900" baseline="0" dirty="0"/>
          </a:p>
          <a:p>
            <a:pPr marL="628650" lvl="1" indent="-171450">
              <a:buFont typeface="Arial" panose="020B0604020202020204" pitchFamily="34" charset="0"/>
              <a:buChar char="•"/>
            </a:pPr>
            <a:r>
              <a:rPr lang="en-US" sz="900" baseline="0" dirty="0"/>
              <a:t>The new Yorker article focused on one type of Earthquake (Cascadia subduction zone), we also have several other types. </a:t>
            </a:r>
          </a:p>
          <a:p>
            <a:pPr marL="171450" indent="-171450">
              <a:buFont typeface="Arial" panose="020B0604020202020204" pitchFamily="34" charset="0"/>
              <a:buChar char="•"/>
            </a:pPr>
            <a:endParaRPr lang="en-US" sz="900" baseline="0" dirty="0"/>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6</a:t>
            </a:fld>
            <a:endParaRPr lang="en-US"/>
          </a:p>
        </p:txBody>
      </p:sp>
    </p:spTree>
    <p:extLst>
      <p:ext uri="{BB962C8B-B14F-4D97-AF65-F5344CB8AC3E}">
        <p14:creationId xmlns:p14="http://schemas.microsoft.com/office/powerpoint/2010/main" val="95720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628650" lvl="1" indent="-171450">
              <a:buFont typeface="Arial" panose="020B0604020202020204" pitchFamily="34" charset="0"/>
              <a:buChar char="•"/>
              <a:defRPr/>
            </a:pPr>
            <a:r>
              <a:rPr lang="en-US" sz="1050" dirty="0">
                <a:solidFill>
                  <a:prstClr val="black"/>
                </a:solidFill>
              </a:rPr>
              <a:t>The New Yorker article focused on one type of Earthquake (Cascadia subduction zone), we also have several other types. </a:t>
            </a:r>
          </a:p>
          <a:p>
            <a:pPr lvl="1">
              <a:defRPr/>
            </a:pPr>
            <a:endParaRPr lang="en-US" sz="1050" dirty="0">
              <a:solidFill>
                <a:prstClr val="black"/>
              </a:solidFill>
            </a:endParaRPr>
          </a:p>
          <a:p>
            <a:pPr marL="628650" lvl="1" indent="-171450">
              <a:buFont typeface="Arial" panose="020B0604020202020204" pitchFamily="34" charset="0"/>
              <a:buChar char="•"/>
              <a:defRPr/>
            </a:pPr>
            <a:r>
              <a:rPr lang="en-US" sz="1050" b="1" dirty="0">
                <a:solidFill>
                  <a:prstClr val="black"/>
                </a:solidFill>
              </a:rPr>
              <a:t>Crustal or Shallow Quakes: </a:t>
            </a:r>
            <a:r>
              <a:rPr lang="en-US" sz="1050" dirty="0">
                <a:solidFill>
                  <a:prstClr val="black"/>
                </a:solidFill>
              </a:rPr>
              <a:t>These quakes happen very close to the surface and thus produce more violent shaking. These pose the biggest threat to Seattle. The Seattle fault runs through the Puget Sound, from around Bainbridge island, straight through downtown Seattle. Because the quake would happen closer to the surface and is right beneath our most populated areas, it would be the most damaging. These happen less frequently that our other types of quakes, with the last one occurring 1100 years ago. </a:t>
            </a:r>
          </a:p>
          <a:p>
            <a:pPr marL="628650" lvl="1" indent="-171450">
              <a:buFont typeface="Arial" panose="020B0604020202020204" pitchFamily="34" charset="0"/>
              <a:buChar char="•"/>
              <a:defRPr/>
            </a:pPr>
            <a:endParaRPr lang="en-US" sz="1050" dirty="0">
              <a:solidFill>
                <a:prstClr val="black"/>
              </a:solidFill>
            </a:endParaRPr>
          </a:p>
          <a:p>
            <a:pPr marL="628650" lvl="1" indent="-171450">
              <a:buFont typeface="Arial" panose="020B0604020202020204" pitchFamily="34" charset="0"/>
              <a:buChar char="•"/>
              <a:defRPr/>
            </a:pPr>
            <a:r>
              <a:rPr lang="en-US" sz="1050" b="1" dirty="0">
                <a:solidFill>
                  <a:prstClr val="black"/>
                </a:solidFill>
              </a:rPr>
              <a:t>Deep Quakes</a:t>
            </a:r>
            <a:r>
              <a:rPr lang="en-US" sz="1050" dirty="0">
                <a:solidFill>
                  <a:prstClr val="black"/>
                </a:solidFill>
              </a:rPr>
              <a:t>: These are the most common quakes in the region and happen on average about every 50 years. Ex. Nisqually 2001. They are called “Deep” because they originate 30-70 km below the surface, so by the time the shaking reaches us, it is typically not as strong as other types of quakes. </a:t>
            </a:r>
          </a:p>
          <a:p>
            <a:pPr marL="1085850" lvl="2" indent="-171450">
              <a:buFont typeface="Arial" panose="020B0604020202020204" pitchFamily="34" charset="0"/>
              <a:buChar char="•"/>
              <a:defRPr/>
            </a:pPr>
            <a:r>
              <a:rPr lang="en-US" sz="1050" dirty="0">
                <a:solidFill>
                  <a:prstClr val="black"/>
                </a:solidFill>
              </a:rPr>
              <a:t>86% chance of a 6.8 or greater earthquake in next 50 years</a:t>
            </a:r>
          </a:p>
          <a:p>
            <a:pPr marL="628650" lvl="1" indent="-171450">
              <a:buFont typeface="Arial" panose="020B0604020202020204" pitchFamily="34" charset="0"/>
              <a:buChar char="•"/>
              <a:defRPr/>
            </a:pPr>
            <a:endParaRPr lang="en-US" sz="1050" dirty="0">
              <a:solidFill>
                <a:prstClr val="black"/>
              </a:solidFill>
            </a:endParaRPr>
          </a:p>
          <a:p>
            <a:pPr marL="628650" lvl="1" indent="-171450">
              <a:buFont typeface="Arial" panose="020B0604020202020204" pitchFamily="34" charset="0"/>
              <a:buChar char="•"/>
              <a:defRPr/>
            </a:pPr>
            <a:r>
              <a:rPr lang="en-US" sz="1050" b="1" dirty="0">
                <a:solidFill>
                  <a:prstClr val="black"/>
                </a:solidFill>
              </a:rPr>
              <a:t>Subduction Zone: </a:t>
            </a:r>
            <a:r>
              <a:rPr lang="en-US" sz="1050" dirty="0">
                <a:solidFill>
                  <a:prstClr val="black"/>
                </a:solidFill>
              </a:rPr>
              <a:t>Fault runs from Vancouver island down the coast to N. California. Potential for 8.0 -9.0 and greater quakes. Typically these have happened on average every 250-500 years. (only an average though, sometimes there have been 1,000 years between quakes, sometimes 100). </a:t>
            </a:r>
          </a:p>
          <a:p>
            <a:pPr marL="1543050" lvl="3" indent="-171450">
              <a:buFont typeface="Arial" panose="020B0604020202020204" pitchFamily="34" charset="0"/>
              <a:buChar char="•"/>
              <a:defRPr/>
            </a:pPr>
            <a:r>
              <a:rPr lang="en-US" sz="1050" dirty="0">
                <a:solidFill>
                  <a:prstClr val="black"/>
                </a:solidFill>
              </a:rPr>
              <a:t>Chance of an 8.0 or greater quake in next 50 years = 33%</a:t>
            </a:r>
          </a:p>
          <a:p>
            <a:pPr marL="1543050" lvl="3" indent="-171450">
              <a:buFont typeface="Arial" panose="020B0604020202020204" pitchFamily="34" charset="0"/>
              <a:buChar char="•"/>
              <a:defRPr/>
            </a:pPr>
            <a:r>
              <a:rPr lang="en-US" sz="1050" dirty="0">
                <a:solidFill>
                  <a:prstClr val="black"/>
                </a:solidFill>
              </a:rPr>
              <a:t>Chance of a 9.0 or greater in next 50 years= 15%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8</a:t>
            </a:fld>
            <a:endParaRPr lang="en-US"/>
          </a:p>
        </p:txBody>
      </p:sp>
    </p:spTree>
    <p:extLst>
      <p:ext uri="{BB962C8B-B14F-4D97-AF65-F5344CB8AC3E}">
        <p14:creationId xmlns:p14="http://schemas.microsoft.com/office/powerpoint/2010/main" val="336078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New Yorker article OEM did a series</a:t>
            </a:r>
            <a:r>
              <a:rPr lang="en-US" baseline="0" dirty="0"/>
              <a:t> of presentations   in libraries on earthquake risk and preparedness. We brought a long big paper copies of hazard maps that showed areas of the city prone to landslides, flooding, liquefaction and other hazards. People gravitated toward these and wanted to see where their house is, where their workplace is etc. </a:t>
            </a:r>
          </a:p>
          <a:p>
            <a:endParaRPr lang="en-US" baseline="0" dirty="0"/>
          </a:p>
          <a:p>
            <a:r>
              <a:rPr lang="en-US" baseline="0" dirty="0"/>
              <a:t>From that experience we built the Seattle Hazard Explorer. These online maps take all of the data from our SHIVA and put it into an interactive accessible format, where people can explore this data and see how it overlays with places important to them. Are you in a flood prone area, or a landslide prone area, or liquefaction? In an area that might experience more shaking during an earthquake? In a potential tsunami inundation area? </a:t>
            </a:r>
          </a:p>
          <a:p>
            <a:endParaRPr lang="en-US" baseline="0" dirty="0"/>
          </a:p>
          <a:p>
            <a:r>
              <a:rPr lang="en-US" dirty="0"/>
              <a:t>Won’t go into detail now, but check out the </a:t>
            </a:r>
            <a:r>
              <a:rPr lang="en-US" b="1" dirty="0"/>
              <a:t>Hazard Explorer</a:t>
            </a:r>
            <a:r>
              <a:rPr lang="en-US" dirty="0"/>
              <a:t>! </a:t>
            </a:r>
          </a:p>
          <a:p>
            <a:endParaRPr lang="en-US" dirty="0"/>
          </a:p>
          <a:p>
            <a:r>
              <a:rPr lang="en-US" dirty="0"/>
              <a:t>OEM developed the </a:t>
            </a:r>
            <a:r>
              <a:rPr lang="en-US" b="1" dirty="0" err="1"/>
              <a:t>HazardReady</a:t>
            </a:r>
            <a:r>
              <a:rPr lang="en-US" b="1" dirty="0"/>
              <a:t> </a:t>
            </a:r>
            <a:r>
              <a:rPr lang="en-US" dirty="0"/>
              <a:t>tool with some researchers from the University of Montana. This toll provides King County wide data and a more text-based result. Type in an address in King County, and get a customized report of what risks you face.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10</a:t>
            </a:fld>
            <a:endParaRPr lang="en-US"/>
          </a:p>
        </p:txBody>
      </p:sp>
    </p:spTree>
    <p:extLst>
      <p:ext uri="{BB962C8B-B14F-4D97-AF65-F5344CB8AC3E}">
        <p14:creationId xmlns:p14="http://schemas.microsoft.com/office/powerpoint/2010/main" val="427524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5F885-DDAE-FC52-D022-2431F92F7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D42DD-0602-B966-9D3E-6D58B926C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66986-A4F7-0677-6E83-DB4E4EF745C1}"/>
              </a:ext>
            </a:extLst>
          </p:cNvPr>
          <p:cNvSpPr>
            <a:spLocks noGrp="1"/>
          </p:cNvSpPr>
          <p:nvPr>
            <p:ph type="body" idx="1"/>
          </p:nvPr>
        </p:nvSpPr>
        <p:spPr/>
        <p:txBody>
          <a:bodyPr/>
          <a:lstStyle/>
          <a:p>
            <a:r>
              <a:rPr lang="en-US" dirty="0"/>
              <a:t>Everything we will talk about in</a:t>
            </a:r>
            <a:r>
              <a:rPr lang="en-US" baseline="0" dirty="0"/>
              <a:t> terms of preparedness comes from this reality! You may not have the things you normally have, so do what  you can now to prepare for that reality! </a:t>
            </a:r>
          </a:p>
          <a:p>
            <a:endParaRPr lang="en-US" dirty="0"/>
          </a:p>
          <a:p>
            <a:endParaRPr lang="en-US" baseline="0" dirty="0"/>
          </a:p>
          <a:p>
            <a:pPr marL="171450" indent="-171450">
              <a:buFont typeface="Arial" panose="020B0604020202020204" pitchFamily="34" charset="0"/>
              <a:buChar char="•"/>
            </a:pPr>
            <a:r>
              <a:rPr lang="en-US" dirty="0"/>
              <a:t>Stores running out of supplies: Who saw pictures of or experienced empty shelves during the February 2019 snow event? If a few inches of snow empties the shelves, imagine the situation after a major earthquake (assuming stores can even open)</a:t>
            </a:r>
          </a:p>
          <a:p>
            <a:pPr marL="171450" indent="-171450">
              <a:buFont typeface="Arial" panose="020B0604020202020204" pitchFamily="34" charset="0"/>
              <a:buChar char="•"/>
            </a:pPr>
            <a:r>
              <a:rPr lang="en-US" dirty="0"/>
              <a:t>First responders overwhelmed: For context, explain how Seattle Fire works post earthquake. Each station has a designated route in their neighborhood, with lists of important locations to check (nursing homes, schools, other high occupancy buildings, unreinforced masonry buildings). There first job is just to drive an assess. The intention is that they do not stop. They need to determine which things are the highest priority, so they can devote their limited resources to those incidents. E.g. if there is a collapsed school, they will focus on the before a single family house fire. Fire stations will break into battalions, and each battalion will essentially act as its own fire department. </a:t>
            </a:r>
          </a:p>
          <a:p>
            <a:pPr marL="171450" indent="-171450">
              <a:buFont typeface="Arial" panose="020B0604020202020204" pitchFamily="34" charset="0"/>
              <a:buChar char="•"/>
            </a:pPr>
            <a:endParaRPr lang="en-US" baseline="0" dirty="0"/>
          </a:p>
          <a:p>
            <a:endParaRPr lang="en-US" baseline="0" dirty="0"/>
          </a:p>
          <a:p>
            <a:endParaRPr lang="en-US" dirty="0"/>
          </a:p>
        </p:txBody>
      </p:sp>
      <p:sp>
        <p:nvSpPr>
          <p:cNvPr id="4" name="Slide Number Placeholder 3">
            <a:extLst>
              <a:ext uri="{FF2B5EF4-FFF2-40B4-BE49-F238E27FC236}">
                <a16:creationId xmlns:a16="http://schemas.microsoft.com/office/drawing/2014/main" id="{27B7CE89-9F60-F260-3666-0EC43BBD4CD0}"/>
              </a:ext>
            </a:extLst>
          </p:cNvPr>
          <p:cNvSpPr>
            <a:spLocks noGrp="1"/>
          </p:cNvSpPr>
          <p:nvPr>
            <p:ph type="sldNum" sz="quarter" idx="5"/>
          </p:nvPr>
        </p:nvSpPr>
        <p:spPr/>
        <p:txBody>
          <a:bodyPr/>
          <a:lstStyle/>
          <a:p>
            <a:fld id="{9272CAF1-DE65-447D-ACB7-A2660AAC38AA}" type="slidenum">
              <a:rPr lang="en-US" smtClean="0"/>
              <a:t>14</a:t>
            </a:fld>
            <a:endParaRPr lang="en-US"/>
          </a:p>
        </p:txBody>
      </p:sp>
    </p:spTree>
    <p:extLst>
      <p:ext uri="{BB962C8B-B14F-4D97-AF65-F5344CB8AC3E}">
        <p14:creationId xmlns:p14="http://schemas.microsoft.com/office/powerpoint/2010/main" val="193681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2D240-3F68-FE15-6D4A-3CD7EB261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1C590-A739-9CBE-5895-ADE707D35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8B418-11A9-211C-2036-84FA95871327}"/>
              </a:ext>
            </a:extLst>
          </p:cNvPr>
          <p:cNvSpPr>
            <a:spLocks noGrp="1"/>
          </p:cNvSpPr>
          <p:nvPr>
            <p:ph type="body" idx="1"/>
          </p:nvPr>
        </p:nvSpPr>
        <p:spPr/>
        <p:txBody>
          <a:bodyPr/>
          <a:lstStyle/>
          <a:p>
            <a:r>
              <a:rPr lang="en-US" dirty="0"/>
              <a:t>Everything we will talk about in</a:t>
            </a:r>
            <a:r>
              <a:rPr lang="en-US" baseline="0" dirty="0"/>
              <a:t> terms of preparedness comes from this reality! You may not have the things you normally have, so do what  you can now to prepare for that reality! </a:t>
            </a:r>
          </a:p>
          <a:p>
            <a:endParaRPr lang="en-US" dirty="0"/>
          </a:p>
          <a:p>
            <a:endParaRPr lang="en-US" baseline="0" dirty="0"/>
          </a:p>
          <a:p>
            <a:pPr marL="171450" indent="-171450">
              <a:buFont typeface="Arial" panose="020B0604020202020204" pitchFamily="34" charset="0"/>
              <a:buChar char="•"/>
            </a:pPr>
            <a:r>
              <a:rPr lang="en-US" dirty="0"/>
              <a:t>Stores running out of supplies: Who saw pictures of or experienced empty shelves during the February 2019 snow event? If a few inches of snow empties the shelves, imagine the situation after a major earthquake (assuming stores can even open)</a:t>
            </a:r>
          </a:p>
          <a:p>
            <a:pPr marL="171450" indent="-171450">
              <a:buFont typeface="Arial" panose="020B0604020202020204" pitchFamily="34" charset="0"/>
              <a:buChar char="•"/>
            </a:pPr>
            <a:r>
              <a:rPr lang="en-US" dirty="0"/>
              <a:t>First responders overwhelmed: For context, explain how Seattle Fire works post earthquake. Each station has a designated route in their neighborhood, with lists of important locations to check (nursing homes, schools, other high occupancy buildings, unreinforced masonry buildings). There first job is just to drive an assess. The intention is that they do not stop. They need to determine which things are the highest priority, so they can devote their limited resources to those incidents. E.g. if there is a collapsed school, they will focus on the before a single family house fire. Fire stations will break into battalions, and each battalion will essentially act as its own fire department. </a:t>
            </a:r>
          </a:p>
          <a:p>
            <a:pPr marL="171450" indent="-171450">
              <a:buFont typeface="Arial" panose="020B0604020202020204" pitchFamily="34" charset="0"/>
              <a:buChar char="•"/>
            </a:pPr>
            <a:endParaRPr lang="en-US" baseline="0" dirty="0"/>
          </a:p>
          <a:p>
            <a:endParaRPr lang="en-US" baseline="0" dirty="0"/>
          </a:p>
          <a:p>
            <a:endParaRPr lang="en-US" dirty="0"/>
          </a:p>
        </p:txBody>
      </p:sp>
      <p:sp>
        <p:nvSpPr>
          <p:cNvPr id="4" name="Slide Number Placeholder 3">
            <a:extLst>
              <a:ext uri="{FF2B5EF4-FFF2-40B4-BE49-F238E27FC236}">
                <a16:creationId xmlns:a16="http://schemas.microsoft.com/office/drawing/2014/main" id="{9B481A3E-6278-CAD8-07FE-57E8031A610C}"/>
              </a:ext>
            </a:extLst>
          </p:cNvPr>
          <p:cNvSpPr>
            <a:spLocks noGrp="1"/>
          </p:cNvSpPr>
          <p:nvPr>
            <p:ph type="sldNum" sz="quarter" idx="5"/>
          </p:nvPr>
        </p:nvSpPr>
        <p:spPr/>
        <p:txBody>
          <a:bodyPr/>
          <a:lstStyle/>
          <a:p>
            <a:fld id="{9272CAF1-DE65-447D-ACB7-A2660AAC38AA}" type="slidenum">
              <a:rPr lang="en-US" smtClean="0"/>
              <a:t>15</a:t>
            </a:fld>
            <a:endParaRPr lang="en-US"/>
          </a:p>
        </p:txBody>
      </p:sp>
    </p:spTree>
    <p:extLst>
      <p:ext uri="{BB962C8B-B14F-4D97-AF65-F5344CB8AC3E}">
        <p14:creationId xmlns:p14="http://schemas.microsoft.com/office/powerpoint/2010/main" val="78478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we will talk about in</a:t>
            </a:r>
            <a:r>
              <a:rPr lang="en-US" baseline="0" dirty="0"/>
              <a:t> terms of preparedness comes from this reality! You may not have the things you normally have, so do what  you can now to prepare for that reality! </a:t>
            </a:r>
          </a:p>
          <a:p>
            <a:endParaRPr lang="en-US" dirty="0"/>
          </a:p>
          <a:p>
            <a:endParaRPr lang="en-US" baseline="0" dirty="0"/>
          </a:p>
          <a:p>
            <a:pPr marL="171450" indent="-171450">
              <a:buFont typeface="Arial" panose="020B0604020202020204" pitchFamily="34" charset="0"/>
              <a:buChar char="•"/>
            </a:pPr>
            <a:r>
              <a:rPr lang="en-US" dirty="0"/>
              <a:t>Stores running out of supplies: Who saw pictures of or experienced empty shelves during the February 2019 snow event? If a few inches of snow empties the shelves, imagine the situation after a major earthquake (assuming stores can even open)</a:t>
            </a:r>
          </a:p>
          <a:p>
            <a:pPr marL="171450" indent="-171450">
              <a:buFont typeface="Arial" panose="020B0604020202020204" pitchFamily="34" charset="0"/>
              <a:buChar char="•"/>
            </a:pPr>
            <a:r>
              <a:rPr lang="en-US" dirty="0"/>
              <a:t>First responders overwhelmed: For context, explain how Seattle Fire works post earthquake. Each station has a designated route in their neighborhood, with lists of important locations to check (nursing homes, schools, other high occupancy buildings, unreinforced masonry buildings). There first job is just to drive an assess. The intention is that they do not stop. They need to determine which things are the highest priority, so they can devote their limited resources to those incidents. E.g. if there is a collapsed school, they will focus on the before a single family house fire. Fire stations will break into battalions, and each battalion will essentially act as its own fire department. </a:t>
            </a:r>
          </a:p>
          <a:p>
            <a:pPr marL="171450" indent="-171450">
              <a:buFont typeface="Arial" panose="020B0604020202020204" pitchFamily="34" charset="0"/>
              <a:buChar char="•"/>
            </a:pP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16</a:t>
            </a:fld>
            <a:endParaRPr lang="en-US"/>
          </a:p>
        </p:txBody>
      </p:sp>
    </p:spTree>
    <p:extLst>
      <p:ext uri="{BB962C8B-B14F-4D97-AF65-F5344CB8AC3E}">
        <p14:creationId xmlns:p14="http://schemas.microsoft.com/office/powerpoint/2010/main" val="365030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4103" y="4369867"/>
            <a:ext cx="6169793" cy="4315345"/>
          </a:xfrm>
        </p:spPr>
        <p:txBody>
          <a:bodyPr>
            <a:normAutofit fontScale="85000" lnSpcReduction="20000"/>
          </a:bodyPr>
          <a:lstStyle/>
          <a:p>
            <a:pPr marL="171450" indent="-171450">
              <a:buFont typeface="Arial" panose="020B0604020202020204" pitchFamily="34" charset="0"/>
              <a:buChar char="•"/>
            </a:pPr>
            <a:r>
              <a:rPr lang="en-US" sz="1000" dirty="0"/>
              <a:t>For me the most important part of a “plan” is being in the mindset that the reality we just discussed, could</a:t>
            </a:r>
            <a:r>
              <a:rPr lang="en-US" sz="1000" baseline="0" dirty="0"/>
              <a:t> in fact be a reality. Think about what you might do in these situations and put in place what you can before hand. </a:t>
            </a:r>
          </a:p>
          <a:p>
            <a:pPr marL="171450" indent="-171450">
              <a:buFont typeface="Arial" panose="020B0604020202020204" pitchFamily="34" charset="0"/>
              <a:buChar char="•"/>
            </a:pPr>
            <a:endParaRPr lang="en-US" sz="1000" baseline="0" dirty="0"/>
          </a:p>
          <a:p>
            <a:pPr marL="171450" indent="-171450">
              <a:buFont typeface="Arial" panose="020B0604020202020204" pitchFamily="34" charset="0"/>
              <a:buChar char="•"/>
            </a:pPr>
            <a:r>
              <a:rPr lang="en-US" sz="1000" baseline="0" dirty="0"/>
              <a:t>Refer people to the Infographic insert (Hopefully you provided this) . This can help them record a lot of the things we will discuss</a:t>
            </a:r>
          </a:p>
          <a:p>
            <a:pPr marL="171450" indent="-171450">
              <a:buFont typeface="Arial" panose="020B0604020202020204" pitchFamily="34" charset="0"/>
              <a:buChar char="•"/>
            </a:pPr>
            <a:endParaRPr lang="en-US" sz="1000" baseline="0" dirty="0"/>
          </a:p>
          <a:p>
            <a:pPr marL="171450" indent="-171450">
              <a:buFont typeface="Arial" panose="020B0604020202020204" pitchFamily="34" charset="0"/>
              <a:buChar char="•"/>
            </a:pPr>
            <a:r>
              <a:rPr lang="en-US" sz="1000" baseline="0" dirty="0"/>
              <a:t>http://www.seattle.gov/Documents/Departments/Emergency/Be%20Prepared%20Infographic/OEM%20Be%20Prepared%20Insert(0).pdf</a:t>
            </a:r>
          </a:p>
          <a:p>
            <a:endParaRPr lang="en-US" sz="1000" baseline="0" dirty="0"/>
          </a:p>
          <a:p>
            <a:pPr marL="171450" indent="-171450">
              <a:buFont typeface="Arial" panose="020B0604020202020204" pitchFamily="34" charset="0"/>
              <a:buChar char="•"/>
            </a:pPr>
            <a:endParaRPr lang="en-US" sz="1000" baseline="0" dirty="0"/>
          </a:p>
          <a:p>
            <a:pPr marL="628650" lvl="1" indent="-171450">
              <a:buFont typeface="Arial" panose="020B0604020202020204" pitchFamily="34" charset="0"/>
              <a:buChar char="•"/>
            </a:pPr>
            <a:r>
              <a:rPr lang="en-US" sz="1000" baseline="0" dirty="0"/>
              <a:t>If you are separated from family, how will you reunite. Consider that you may not be able to get to the same location, so consider how you will communicate which we will discuss in a moment. </a:t>
            </a:r>
          </a:p>
          <a:p>
            <a:pPr marL="628650" lvl="1" indent="-171450">
              <a:buFont typeface="Arial" panose="020B0604020202020204" pitchFamily="34" charset="0"/>
              <a:buChar char="•"/>
            </a:pPr>
            <a:endParaRPr lang="en-US" sz="1000" baseline="0" dirty="0"/>
          </a:p>
          <a:p>
            <a:pPr marL="628650" lvl="1" indent="-171450">
              <a:buFont typeface="Arial" panose="020B0604020202020204" pitchFamily="34" charset="0"/>
              <a:buChar char="•"/>
            </a:pPr>
            <a:r>
              <a:rPr lang="en-US" sz="1000" baseline="0" dirty="0"/>
              <a:t>Know plans for your work and children’s school. OEM does training with Seattle Public Schools on family reunification, training teachers on the process that the school district will use to account for students and reunite them with parents. Ask the school about those plans so that expectations are clear. Similarly, learn about plans in your workplace. </a:t>
            </a:r>
          </a:p>
          <a:p>
            <a:pPr marL="628650" lvl="1" indent="-171450">
              <a:buFont typeface="Arial" panose="020B0604020202020204" pitchFamily="34" charset="0"/>
              <a:buChar char="•"/>
            </a:pPr>
            <a:endParaRPr lang="en-US" sz="1000" baseline="0" dirty="0"/>
          </a:p>
          <a:p>
            <a:pPr marL="628650" lvl="1" indent="-171450">
              <a:buFont typeface="Arial" panose="020B0604020202020204" pitchFamily="34" charset="0"/>
              <a:buChar char="•"/>
            </a:pPr>
            <a:r>
              <a:rPr lang="en-US" sz="1000" baseline="0" dirty="0"/>
              <a:t>Transportation may be disrupted: Know alternate routes. These days we often rely on our phones for navigation if we need to take an unfamiliar route. Know these routes beforehand, document them, have a map, know available public transpiration routes. </a:t>
            </a:r>
          </a:p>
          <a:p>
            <a:pPr marL="628650" lvl="1" indent="-171450">
              <a:buFont typeface="Arial" panose="020B0604020202020204" pitchFamily="34" charset="0"/>
              <a:buChar char="•"/>
            </a:pPr>
            <a:endParaRPr lang="en-US" sz="1000" baseline="0" dirty="0"/>
          </a:p>
          <a:p>
            <a:pPr marL="1085850" lvl="2" indent="-171450">
              <a:buFont typeface="Arial" panose="020B0604020202020204" pitchFamily="34" charset="0"/>
              <a:buChar char="•"/>
            </a:pPr>
            <a:r>
              <a:rPr lang="en-US" sz="1000" baseline="0" dirty="0"/>
              <a:t>(Matt) here I often insert a story to get across the point that you need to know alternate routes and that you might actually have to walk (! Shocker I know). </a:t>
            </a:r>
          </a:p>
          <a:p>
            <a:pPr marL="1543050" lvl="3" indent="-171450">
              <a:buFont typeface="Arial" panose="020B0604020202020204" pitchFamily="34" charset="0"/>
              <a:buChar char="•"/>
            </a:pPr>
            <a:r>
              <a:rPr lang="en-US" sz="1000" baseline="0" dirty="0"/>
              <a:t>In 2001 I had just moved to NYC to start college, and on Sept. 11 2001 I had been there for about two or three weeks. I lived in Brooklyn and commuted via the subway to my school everyday which was in Manhattan at 10</a:t>
            </a:r>
            <a:r>
              <a:rPr lang="en-US" sz="1000" baseline="30000" dirty="0"/>
              <a:t>th</a:t>
            </a:r>
            <a:r>
              <a:rPr lang="en-US" sz="1000" baseline="0" dirty="0"/>
              <a:t> Ave and 59</a:t>
            </a:r>
            <a:r>
              <a:rPr lang="en-US" sz="1000" baseline="30000" dirty="0"/>
              <a:t>th</a:t>
            </a:r>
            <a:r>
              <a:rPr lang="en-US" sz="1000" baseline="0" dirty="0"/>
              <a:t> St. That day I was at my stop in Manhattan when they emptied all the trains and made people get off. I walked to school and then we quickly realized what was happening. Subways weren’t running, cabs weren’t running. I saw someone I knew, and we walked. home It was about 7 miles and took quite a long time. But that was the best option we had. You are likely going to have to improvise, and you will be inconvenienced! </a:t>
            </a:r>
          </a:p>
          <a:p>
            <a:pPr marL="628650" lvl="1" indent="-171450">
              <a:buFont typeface="Arial" panose="020B0604020202020204" pitchFamily="34" charset="0"/>
              <a:buChar char="•"/>
            </a:pPr>
            <a:endParaRPr lang="en-US" sz="1000" baseline="0" dirty="0"/>
          </a:p>
          <a:p>
            <a:pPr marL="1085850" lvl="2" indent="-171450">
              <a:buFont typeface="Arial" panose="020B0604020202020204" pitchFamily="34" charset="0"/>
              <a:buChar char="•"/>
            </a:pPr>
            <a:r>
              <a:rPr lang="en-US" sz="1000" baseline="0" dirty="0"/>
              <a:t>*</a:t>
            </a:r>
            <a:r>
              <a:rPr lang="en-US" sz="1000" b="1" baseline="0" dirty="0"/>
              <a:t>Technology Tip: </a:t>
            </a:r>
            <a:r>
              <a:rPr lang="en-US" sz="1000" baseline="0" dirty="0"/>
              <a:t>Many mapping apps exist that allow you to download maps to your phone so that you have navigation capability even if you have no cell service or </a:t>
            </a:r>
            <a:r>
              <a:rPr lang="en-US" sz="1000" baseline="0" dirty="0" err="1"/>
              <a:t>wifi</a:t>
            </a:r>
            <a:r>
              <a:rPr lang="en-US" sz="1000" baseline="0" dirty="0"/>
              <a:t>. I use Maps.me. This app will download maps for an area including locations such as restaurants, stores, hospitals etc. and will give you tun by turn directions even with no service. </a:t>
            </a:r>
          </a:p>
          <a:p>
            <a:endParaRPr lang="en-US" dirty="0"/>
          </a:p>
        </p:txBody>
      </p:sp>
      <p:sp>
        <p:nvSpPr>
          <p:cNvPr id="4" name="Slide Number Placeholder 3"/>
          <p:cNvSpPr>
            <a:spLocks noGrp="1"/>
          </p:cNvSpPr>
          <p:nvPr>
            <p:ph type="sldNum" sz="quarter" idx="5"/>
          </p:nvPr>
        </p:nvSpPr>
        <p:spPr/>
        <p:txBody>
          <a:bodyPr/>
          <a:lstStyle/>
          <a:p>
            <a:fld id="{9272CAF1-DE65-447D-ACB7-A2660AAC38AA}" type="slidenum">
              <a:rPr lang="en-US" smtClean="0"/>
              <a:t>17</a:t>
            </a:fld>
            <a:endParaRPr lang="en-US" dirty="0"/>
          </a:p>
        </p:txBody>
      </p:sp>
    </p:spTree>
    <p:extLst>
      <p:ext uri="{BB962C8B-B14F-4D97-AF65-F5344CB8AC3E}">
        <p14:creationId xmlns:p14="http://schemas.microsoft.com/office/powerpoint/2010/main" val="2027864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0" y="-39328"/>
            <a:ext cx="12192000"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p:cNvPicPr>
          <p:nvPr userDrawn="1"/>
        </p:nvPicPr>
        <p:blipFill>
          <a:blip r:embed="rId3"/>
          <a:stretch>
            <a:fillRect/>
          </a:stretch>
        </p:blipFill>
        <p:spPr>
          <a:xfrm>
            <a:off x="1" y="-39328"/>
            <a:ext cx="12191999"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dirty="0"/>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0" name="Picture 9">
            <a:extLst>
              <a:ext uri="{FF2B5EF4-FFF2-40B4-BE49-F238E27FC236}">
                <a16:creationId xmlns:a16="http://schemas.microsoft.com/office/drawing/2014/main" id="{B4A7E2E5-B5A7-494A-ADB5-BD542C1378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89720" y="6000978"/>
            <a:ext cx="3002280" cy="935678"/>
          </a:xfrm>
          <a:prstGeom prst="rect">
            <a:avLst/>
          </a:prstGeom>
        </p:spPr>
      </p:pic>
      <p:sp>
        <p:nvSpPr>
          <p:cNvPr id="15" name="Date Placeholder 3">
            <a:extLst>
              <a:ext uri="{FF2B5EF4-FFF2-40B4-BE49-F238E27FC236}">
                <a16:creationId xmlns:a16="http://schemas.microsoft.com/office/drawing/2014/main" id="{138633C0-2225-4203-8672-BE1FF8F3CB26}"/>
              </a:ext>
            </a:extLst>
          </p:cNvPr>
          <p:cNvSpPr txBox="1">
            <a:spLocks/>
          </p:cNvSpPr>
          <p:nvPr userDrawn="1"/>
        </p:nvSpPr>
        <p:spPr>
          <a:xfrm>
            <a:off x="152399" y="6248282"/>
            <a:ext cx="1498947" cy="3651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solidFill>
              </a:rPr>
              <a:t>2020</a:t>
            </a:r>
          </a:p>
        </p:txBody>
      </p:sp>
      <p:sp>
        <p:nvSpPr>
          <p:cNvPr id="16" name="Footer Placeholder 4">
            <a:extLst>
              <a:ext uri="{FF2B5EF4-FFF2-40B4-BE49-F238E27FC236}">
                <a16:creationId xmlns:a16="http://schemas.microsoft.com/office/drawing/2014/main" id="{DA9AFD60-3737-4450-BE19-5CF0B1965CC6}"/>
              </a:ext>
            </a:extLst>
          </p:cNvPr>
          <p:cNvSpPr txBox="1">
            <a:spLocks/>
          </p:cNvSpPr>
          <p:nvPr userDrawn="1"/>
        </p:nvSpPr>
        <p:spPr>
          <a:xfrm>
            <a:off x="1709535" y="6248284"/>
            <a:ext cx="337883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solidFill>
              </a:rPr>
              <a:t>Seattle Office of Emergency Management</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dirty="0"/>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8" y="1681163"/>
            <a:ext cx="5157787" cy="823912"/>
          </a:xfrm>
        </p:spPr>
        <p:txBody>
          <a:bodyPr anchor="b"/>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8" y="2505075"/>
            <a:ext cx="5157787"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0" y="2505075"/>
            <a:ext cx="5183188"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dirty="0"/>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100883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41074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6596CD-1A53-40BF-86B6-CCF9641C4F7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93037" y="5922323"/>
            <a:ext cx="2998963" cy="935677"/>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EDD451B4-C473-4A29-A539-AB086CAEEC4C}"/>
              </a:ext>
            </a:extLst>
          </p:cNvPr>
          <p:cNvSpPr txBox="1">
            <a:spLocks/>
          </p:cNvSpPr>
          <p:nvPr userDrawn="1"/>
        </p:nvSpPr>
        <p:spPr>
          <a:xfrm>
            <a:off x="152400" y="6248284"/>
            <a:ext cx="1371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Date (xx/xx/</a:t>
            </a:r>
            <a:r>
              <a:rPr lang="en-US" dirty="0" err="1">
                <a:solidFill>
                  <a:srgbClr val="003DA5"/>
                </a:solidFill>
              </a:rPr>
              <a:t>xxxx</a:t>
            </a:r>
            <a:r>
              <a:rPr lang="en-US" dirty="0">
                <a:solidFill>
                  <a:srgbClr val="003DA5"/>
                </a:solidFill>
              </a:rPr>
              <a:t>)</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0" y="6248283"/>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Page Number</a:t>
            </a:r>
          </a:p>
        </p:txBody>
      </p:sp>
      <p:sp>
        <p:nvSpPr>
          <p:cNvPr id="8" name="Shape 98">
            <a:extLst>
              <a:ext uri="{FF2B5EF4-FFF2-40B4-BE49-F238E27FC236}">
                <a16:creationId xmlns:a16="http://schemas.microsoft.com/office/drawing/2014/main" id="{6301E5A9-264C-4A8D-9812-87FFC06AE62B}"/>
              </a:ext>
            </a:extLst>
          </p:cNvPr>
          <p:cNvSpPr/>
          <p:nvPr userDrawn="1"/>
        </p:nvSpPr>
        <p:spPr>
          <a:xfrm>
            <a:off x="0" y="5984478"/>
            <a:ext cx="12192000" cy="898460"/>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dirty="0">
              <a:solidFill>
                <a:schemeClr val="lt1"/>
              </a:solidFill>
              <a:latin typeface="Calibri"/>
              <a:ea typeface="Calibri"/>
              <a:cs typeface="Calibri"/>
              <a:sym typeface="Calibri"/>
            </a:endParaRP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399" y="6248284"/>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2020</a:t>
            </a:r>
          </a:p>
        </p:txBody>
      </p:sp>
      <p:sp>
        <p:nvSpPr>
          <p:cNvPr id="10" name="Footer Placeholder 4">
            <a:extLst>
              <a:ext uri="{FF2B5EF4-FFF2-40B4-BE49-F238E27FC236}">
                <a16:creationId xmlns:a16="http://schemas.microsoft.com/office/drawing/2014/main" id="{06CE33BE-5965-4385-A50F-EE3044A3C612}"/>
              </a:ext>
            </a:extLst>
          </p:cNvPr>
          <p:cNvSpPr txBox="1">
            <a:spLocks/>
          </p:cNvSpPr>
          <p:nvPr userDrawn="1"/>
        </p:nvSpPr>
        <p:spPr>
          <a:xfrm>
            <a:off x="1702030" y="6248282"/>
            <a:ext cx="340336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Seattle Office of Emergency Management</a:t>
            </a:r>
          </a:p>
        </p:txBody>
      </p:sp>
      <p:sp>
        <p:nvSpPr>
          <p:cNvPr id="11" name="Slide Number Placeholder 5">
            <a:extLst>
              <a:ext uri="{FF2B5EF4-FFF2-40B4-BE49-F238E27FC236}">
                <a16:creationId xmlns:a16="http://schemas.microsoft.com/office/drawing/2014/main" id="{0F7CC0D1-EF47-4831-B7C8-1B451F51BCE3}"/>
              </a:ext>
            </a:extLst>
          </p:cNvPr>
          <p:cNvSpPr txBox="1">
            <a:spLocks/>
          </p:cNvSpPr>
          <p:nvPr userDrawn="1"/>
        </p:nvSpPr>
        <p:spPr>
          <a:xfrm>
            <a:off x="3581401" y="6248283"/>
            <a:ext cx="7910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solidFill>
                <a:schemeClr val="bg1"/>
              </a:solidFill>
            </a:endParaRP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189720" y="5991605"/>
            <a:ext cx="3002280" cy="935678"/>
          </a:xfrm>
          <a:prstGeom prst="rect">
            <a:avLst/>
          </a:prstGeom>
        </p:spPr>
      </p:pic>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eattleemergencyhubs.org/" TargetMode="External"/><Relationship Id="rId2" Type="http://schemas.openxmlformats.org/officeDocument/2006/relationships/hyperlink" Target="mailto:Carl.Leon@Seattle.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eattleemergencyhub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eg"/><Relationship Id="rId1" Type="http://schemas.microsoft.com/office/2007/relationships/media" Target="../media/media2.mpe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eattleemergencyhubs.org/" TargetMode="External"/><Relationship Id="rId2" Type="http://schemas.openxmlformats.org/officeDocument/2006/relationships/hyperlink" Target="mailto:Carl.Leon@Seattle.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240E-CBCD-4F39-ABEB-14C0F141E8AD}"/>
              </a:ext>
            </a:extLst>
          </p:cNvPr>
          <p:cNvSpPr>
            <a:spLocks noGrp="1"/>
          </p:cNvSpPr>
          <p:nvPr>
            <p:ph type="ctrTitle"/>
          </p:nvPr>
        </p:nvSpPr>
        <p:spPr/>
        <p:txBody>
          <a:bodyPr/>
          <a:lstStyle/>
          <a:p>
            <a:r>
              <a:rPr lang="en-US" dirty="0"/>
              <a:t>Emergency Preparedness</a:t>
            </a:r>
          </a:p>
        </p:txBody>
      </p:sp>
      <p:sp>
        <p:nvSpPr>
          <p:cNvPr id="3" name="Subtitle 2">
            <a:extLst>
              <a:ext uri="{FF2B5EF4-FFF2-40B4-BE49-F238E27FC236}">
                <a16:creationId xmlns:a16="http://schemas.microsoft.com/office/drawing/2014/main" id="{BBA659F2-145A-4D6F-8079-8290319E2695}"/>
              </a:ext>
            </a:extLst>
          </p:cNvPr>
          <p:cNvSpPr>
            <a:spLocks noGrp="1"/>
          </p:cNvSpPr>
          <p:nvPr>
            <p:ph type="subTitle" idx="1"/>
          </p:nvPr>
        </p:nvSpPr>
        <p:spPr/>
        <p:txBody>
          <a:bodyPr/>
          <a:lstStyle/>
          <a:p>
            <a:r>
              <a:rPr lang="en-US" dirty="0"/>
              <a:t>Presented by the Seattle Office of Emergency Management</a:t>
            </a:r>
          </a:p>
        </p:txBody>
      </p:sp>
    </p:spTree>
    <p:extLst>
      <p:ext uri="{BB962C8B-B14F-4D97-AF65-F5344CB8AC3E}">
        <p14:creationId xmlns:p14="http://schemas.microsoft.com/office/powerpoint/2010/main" val="270540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8C90-7F3E-4FEE-82E7-9DEBDF930B9F}"/>
              </a:ext>
            </a:extLst>
          </p:cNvPr>
          <p:cNvSpPr>
            <a:spLocks noGrp="1"/>
          </p:cNvSpPr>
          <p:nvPr>
            <p:ph type="title"/>
          </p:nvPr>
        </p:nvSpPr>
        <p:spPr>
          <a:xfrm>
            <a:off x="838200" y="407238"/>
            <a:ext cx="10515600" cy="766444"/>
          </a:xfrm>
        </p:spPr>
        <p:txBody>
          <a:bodyPr>
            <a:normAutofit/>
          </a:bodyPr>
          <a:lstStyle/>
          <a:p>
            <a:r>
              <a:rPr lang="en-US" sz="3600" dirty="0"/>
              <a:t>Seattle Hazard Explorer &amp; King County Ready Tool</a:t>
            </a:r>
          </a:p>
        </p:txBody>
      </p:sp>
      <p:sp>
        <p:nvSpPr>
          <p:cNvPr id="8" name="TextBox 7">
            <a:extLst>
              <a:ext uri="{FF2B5EF4-FFF2-40B4-BE49-F238E27FC236}">
                <a16:creationId xmlns:a16="http://schemas.microsoft.com/office/drawing/2014/main" id="{B6A563C9-D835-47DF-AD01-907E5E6DC592}"/>
              </a:ext>
            </a:extLst>
          </p:cNvPr>
          <p:cNvSpPr txBox="1"/>
          <p:nvPr/>
        </p:nvSpPr>
        <p:spPr>
          <a:xfrm>
            <a:off x="697844" y="1404596"/>
            <a:ext cx="5611516" cy="769441"/>
          </a:xfrm>
          <a:prstGeom prst="rect">
            <a:avLst/>
          </a:prstGeom>
          <a:noFill/>
        </p:spPr>
        <p:txBody>
          <a:bodyPr wrap="square" rtlCol="0">
            <a:spAutoFit/>
          </a:bodyPr>
          <a:lstStyle/>
          <a:p>
            <a:r>
              <a:rPr lang="en-US" sz="2400" b="1" dirty="0">
                <a:solidFill>
                  <a:schemeClr val="tx2">
                    <a:lumMod val="50000"/>
                  </a:schemeClr>
                </a:solidFill>
              </a:rPr>
              <a:t>Seattle.gov/emergency-management</a:t>
            </a:r>
          </a:p>
          <a:p>
            <a:r>
              <a:rPr lang="en-US" sz="2000" b="1" dirty="0">
                <a:solidFill>
                  <a:schemeClr val="tx2">
                    <a:lumMod val="50000"/>
                  </a:schemeClr>
                </a:solidFill>
              </a:rPr>
              <a:t>Scroll down to Seattle Hazard Explorer</a:t>
            </a:r>
          </a:p>
        </p:txBody>
      </p:sp>
      <p:sp>
        <p:nvSpPr>
          <p:cNvPr id="9" name="Rectangle 8">
            <a:extLst>
              <a:ext uri="{FF2B5EF4-FFF2-40B4-BE49-F238E27FC236}">
                <a16:creationId xmlns:a16="http://schemas.microsoft.com/office/drawing/2014/main" id="{65E15E2A-CFD3-4468-A9D8-1BA8A344E0AF}"/>
              </a:ext>
            </a:extLst>
          </p:cNvPr>
          <p:cNvSpPr/>
          <p:nvPr/>
        </p:nvSpPr>
        <p:spPr>
          <a:xfrm>
            <a:off x="6172200" y="1652179"/>
            <a:ext cx="3037948" cy="369332"/>
          </a:xfrm>
          <a:prstGeom prst="rect">
            <a:avLst/>
          </a:prstGeom>
        </p:spPr>
        <p:txBody>
          <a:bodyPr wrap="none">
            <a:spAutoFit/>
          </a:bodyPr>
          <a:lstStyle/>
          <a:p>
            <a:r>
              <a:rPr lang="en-US" b="1" dirty="0">
                <a:solidFill>
                  <a:schemeClr val="tx2">
                    <a:lumMod val="50000"/>
                  </a:schemeClr>
                </a:solidFill>
              </a:rPr>
              <a:t>www.hazardready.org/seattle</a:t>
            </a:r>
          </a:p>
        </p:txBody>
      </p:sp>
      <p:sp>
        <p:nvSpPr>
          <p:cNvPr id="4" name="Content Placeholder 3">
            <a:extLst>
              <a:ext uri="{FF2B5EF4-FFF2-40B4-BE49-F238E27FC236}">
                <a16:creationId xmlns:a16="http://schemas.microsoft.com/office/drawing/2014/main" id="{0E188359-497F-B183-8030-734C8BF28F19}"/>
              </a:ext>
            </a:extLst>
          </p:cNvPr>
          <p:cNvSpPr>
            <a:spLocks noGrp="1"/>
          </p:cNvSpPr>
          <p:nvPr>
            <p:ph sz="half" idx="1"/>
          </p:nvPr>
        </p:nvSpPr>
        <p:spPr>
          <a:xfrm>
            <a:off x="697844" y="2500009"/>
            <a:ext cx="4424464" cy="2799744"/>
          </a:xfrm>
        </p:spPr>
        <p:txBody>
          <a:bodyPr/>
          <a:lstStyle/>
          <a:p>
            <a:r>
              <a:rPr lang="en-US" dirty="0"/>
              <a:t>Lets you explore specifics of each type of hazard, and shows where the vulnerable areas are within the City.</a:t>
            </a:r>
          </a:p>
        </p:txBody>
      </p:sp>
      <p:sp>
        <p:nvSpPr>
          <p:cNvPr id="10" name="Content Placeholder 9">
            <a:extLst>
              <a:ext uri="{FF2B5EF4-FFF2-40B4-BE49-F238E27FC236}">
                <a16:creationId xmlns:a16="http://schemas.microsoft.com/office/drawing/2014/main" id="{F7D16216-1153-CE42-FA74-A1FFBBE7AFD8}"/>
              </a:ext>
            </a:extLst>
          </p:cNvPr>
          <p:cNvSpPr>
            <a:spLocks noGrp="1"/>
          </p:cNvSpPr>
          <p:nvPr>
            <p:ph sz="half" idx="2"/>
          </p:nvPr>
        </p:nvSpPr>
        <p:spPr>
          <a:xfrm>
            <a:off x="6172200" y="2500009"/>
            <a:ext cx="5181600" cy="3051175"/>
          </a:xfrm>
        </p:spPr>
        <p:txBody>
          <a:bodyPr/>
          <a:lstStyle/>
          <a:p>
            <a:r>
              <a:rPr lang="en-US" dirty="0"/>
              <a:t>What are your risks</a:t>
            </a:r>
          </a:p>
          <a:p>
            <a:pPr lvl="1"/>
            <a:r>
              <a:rPr lang="en-US" dirty="0"/>
              <a:t>What to expect</a:t>
            </a:r>
          </a:p>
          <a:p>
            <a:pPr lvl="1"/>
            <a:r>
              <a:rPr lang="en-US" dirty="0"/>
              <a:t>How to prepare</a:t>
            </a:r>
          </a:p>
          <a:p>
            <a:pPr lvl="1"/>
            <a:r>
              <a:rPr lang="en-US" dirty="0"/>
              <a:t>In Recent History</a:t>
            </a:r>
          </a:p>
          <a:p>
            <a:endParaRPr lang="en-US" dirty="0"/>
          </a:p>
        </p:txBody>
      </p:sp>
    </p:spTree>
    <p:extLst>
      <p:ext uri="{BB962C8B-B14F-4D97-AF65-F5344CB8AC3E}">
        <p14:creationId xmlns:p14="http://schemas.microsoft.com/office/powerpoint/2010/main" val="365089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A4474904-4EAE-BEB5-D7FE-526555808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991"/>
            <a:ext cx="12192000" cy="6128017"/>
          </a:xfrm>
          <a:prstGeom prst="rect">
            <a:avLst/>
          </a:prstGeom>
        </p:spPr>
      </p:pic>
    </p:spTree>
    <p:extLst>
      <p:ext uri="{BB962C8B-B14F-4D97-AF65-F5344CB8AC3E}">
        <p14:creationId xmlns:p14="http://schemas.microsoft.com/office/powerpoint/2010/main" val="1672168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DEE0D1F-6808-A903-63A1-5188D3D09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590"/>
            <a:ext cx="12192000" cy="6092820"/>
          </a:xfrm>
          <a:prstGeom prst="rect">
            <a:avLst/>
          </a:prstGeom>
        </p:spPr>
      </p:pic>
    </p:spTree>
    <p:extLst>
      <p:ext uri="{BB962C8B-B14F-4D97-AF65-F5344CB8AC3E}">
        <p14:creationId xmlns:p14="http://schemas.microsoft.com/office/powerpoint/2010/main" val="3448107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705A8BAA-0438-9572-391E-FC03E194F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753"/>
            <a:ext cx="12192000" cy="6070494"/>
          </a:xfrm>
          <a:prstGeom prst="rect">
            <a:avLst/>
          </a:prstGeom>
        </p:spPr>
      </p:pic>
    </p:spTree>
    <p:extLst>
      <p:ext uri="{BB962C8B-B14F-4D97-AF65-F5344CB8AC3E}">
        <p14:creationId xmlns:p14="http://schemas.microsoft.com/office/powerpoint/2010/main" val="832496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A24F7-BF3D-147A-ABD2-A566E8EAB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B7B47-CA8D-1B97-2CFC-45DC0398B60F}"/>
              </a:ext>
            </a:extLst>
          </p:cNvPr>
          <p:cNvSpPr>
            <a:spLocks noGrp="1"/>
          </p:cNvSpPr>
          <p:nvPr>
            <p:ph type="title"/>
          </p:nvPr>
        </p:nvSpPr>
        <p:spPr>
          <a:xfrm>
            <a:off x="838200" y="365126"/>
            <a:ext cx="10515600" cy="697864"/>
          </a:xfrm>
        </p:spPr>
        <p:txBody>
          <a:bodyPr>
            <a:normAutofit/>
          </a:bodyPr>
          <a:lstStyle/>
          <a:p>
            <a:r>
              <a:rPr lang="en-US" dirty="0"/>
              <a:t>Know the reality</a:t>
            </a:r>
          </a:p>
        </p:txBody>
      </p:sp>
      <p:sp>
        <p:nvSpPr>
          <p:cNvPr id="3" name="Content Placeholder 2">
            <a:extLst>
              <a:ext uri="{FF2B5EF4-FFF2-40B4-BE49-F238E27FC236}">
                <a16:creationId xmlns:a16="http://schemas.microsoft.com/office/drawing/2014/main" id="{5B51E2C5-3576-39EE-BA60-195BEC4699D0}"/>
              </a:ext>
            </a:extLst>
          </p:cNvPr>
          <p:cNvSpPr>
            <a:spLocks noGrp="1"/>
          </p:cNvSpPr>
          <p:nvPr>
            <p:ph idx="1"/>
          </p:nvPr>
        </p:nvSpPr>
        <p:spPr>
          <a:xfrm>
            <a:off x="838200" y="1143000"/>
            <a:ext cx="10515600" cy="4769949"/>
          </a:xfrm>
        </p:spPr>
        <p:txBody>
          <a:bodyPr>
            <a:normAutofit fontScale="92500" lnSpcReduction="20000"/>
          </a:bodyPr>
          <a:lstStyle/>
          <a:p>
            <a:pPr marL="0" indent="0">
              <a:buNone/>
            </a:pPr>
            <a:r>
              <a:rPr lang="en-US" sz="3300" dirty="0"/>
              <a:t>Events happen all the time; most do not impact the majority of people, cause significant damage, or have huge economic impact.  But they CAN disrupt YOUR life, YOUR daily activity.</a:t>
            </a:r>
          </a:p>
          <a:p>
            <a:pPr marL="0" indent="0">
              <a:buNone/>
            </a:pPr>
            <a:endParaRPr lang="en-US" sz="3300" dirty="0"/>
          </a:p>
          <a:p>
            <a:pPr marL="0" indent="0">
              <a:buNone/>
            </a:pPr>
            <a:r>
              <a:rPr lang="en-US" sz="3300" dirty="0"/>
              <a:t>Medium events happen regularly, but mostly only still impact a minority of people, not everyone (think a major traffic incident that closes a freeway or bridge for an extended period).</a:t>
            </a:r>
          </a:p>
          <a:p>
            <a:pPr marL="0" indent="0">
              <a:buNone/>
            </a:pPr>
            <a:endParaRPr lang="en-US" sz="3300" dirty="0"/>
          </a:p>
          <a:p>
            <a:pPr marL="0" indent="0">
              <a:buNone/>
            </a:pPr>
            <a:r>
              <a:rPr lang="en-US" sz="3300" dirty="0"/>
              <a:t>Major events happen infrequently, can impact a much larger percentage of people, but are still managed at the local or regional level (think the recent “Bomb Cyclone” or some winter storms)</a:t>
            </a:r>
          </a:p>
        </p:txBody>
      </p:sp>
    </p:spTree>
    <p:extLst>
      <p:ext uri="{BB962C8B-B14F-4D97-AF65-F5344CB8AC3E}">
        <p14:creationId xmlns:p14="http://schemas.microsoft.com/office/powerpoint/2010/main" val="159726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0477D-585F-318D-2C38-728E440EB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F3537-0C01-CAA1-A80B-057E1A880A66}"/>
              </a:ext>
            </a:extLst>
          </p:cNvPr>
          <p:cNvSpPr>
            <a:spLocks noGrp="1"/>
          </p:cNvSpPr>
          <p:nvPr>
            <p:ph type="title"/>
          </p:nvPr>
        </p:nvSpPr>
        <p:spPr>
          <a:xfrm>
            <a:off x="838200" y="365126"/>
            <a:ext cx="10515600" cy="697864"/>
          </a:xfrm>
        </p:spPr>
        <p:txBody>
          <a:bodyPr>
            <a:normAutofit/>
          </a:bodyPr>
          <a:lstStyle/>
          <a:p>
            <a:r>
              <a:rPr lang="en-US" dirty="0"/>
              <a:t>Know the reality</a:t>
            </a:r>
          </a:p>
        </p:txBody>
      </p:sp>
      <p:sp>
        <p:nvSpPr>
          <p:cNvPr id="3" name="Content Placeholder 2">
            <a:extLst>
              <a:ext uri="{FF2B5EF4-FFF2-40B4-BE49-F238E27FC236}">
                <a16:creationId xmlns:a16="http://schemas.microsoft.com/office/drawing/2014/main" id="{21E58157-BE87-3EAB-95DF-BC7F4A3B737B}"/>
              </a:ext>
            </a:extLst>
          </p:cNvPr>
          <p:cNvSpPr>
            <a:spLocks noGrp="1"/>
          </p:cNvSpPr>
          <p:nvPr>
            <p:ph idx="1"/>
          </p:nvPr>
        </p:nvSpPr>
        <p:spPr>
          <a:xfrm>
            <a:off x="838200" y="1143001"/>
            <a:ext cx="10515600" cy="3876040"/>
          </a:xfrm>
        </p:spPr>
        <p:txBody>
          <a:bodyPr>
            <a:normAutofit/>
          </a:bodyPr>
          <a:lstStyle/>
          <a:p>
            <a:pPr marL="0" indent="0">
              <a:buNone/>
            </a:pPr>
            <a:r>
              <a:rPr lang="en-US" sz="3600" i="1" dirty="0"/>
              <a:t>Catastrophic Disasters such as major Earthquakes happen very infrequently, but impact a large majority or all of the population and require national or international response for recovery.</a:t>
            </a:r>
          </a:p>
          <a:p>
            <a:pPr marL="0" indent="0">
              <a:buNone/>
            </a:pPr>
            <a:endParaRPr lang="en-US" sz="900" i="1" dirty="0"/>
          </a:p>
        </p:txBody>
      </p:sp>
    </p:spTree>
    <p:extLst>
      <p:ext uri="{BB962C8B-B14F-4D97-AF65-F5344CB8AC3E}">
        <p14:creationId xmlns:p14="http://schemas.microsoft.com/office/powerpoint/2010/main" val="302956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E5284-9BA3-4C76-B98C-4D61AA061623}"/>
              </a:ext>
            </a:extLst>
          </p:cNvPr>
          <p:cNvSpPr>
            <a:spLocks noGrp="1"/>
          </p:cNvSpPr>
          <p:nvPr>
            <p:ph idx="1"/>
          </p:nvPr>
        </p:nvSpPr>
        <p:spPr>
          <a:xfrm>
            <a:off x="838200" y="607979"/>
            <a:ext cx="10515600" cy="5234021"/>
          </a:xfrm>
        </p:spPr>
        <p:txBody>
          <a:bodyPr>
            <a:normAutofit fontScale="85000" lnSpcReduction="20000"/>
          </a:bodyPr>
          <a:lstStyle/>
          <a:p>
            <a:pPr marL="0" indent="0">
              <a:buNone/>
            </a:pPr>
            <a:endParaRPr lang="en-US" sz="900" i="1" dirty="0"/>
          </a:p>
          <a:p>
            <a:pPr marL="0" indent="0">
              <a:buNone/>
            </a:pPr>
            <a:r>
              <a:rPr lang="en-US" sz="3900" b="1" dirty="0"/>
              <a:t>In a catastrophic disaster, the services you rely on will be significantly disrupted. In lesser magnitude of disaster, the impacts will be less, perhaps not at all.</a:t>
            </a:r>
          </a:p>
          <a:p>
            <a:pPr marL="0" indent="0">
              <a:buNone/>
            </a:pPr>
            <a:endParaRPr lang="en-US" sz="3900" b="1" dirty="0"/>
          </a:p>
          <a:p>
            <a:r>
              <a:rPr lang="en-US" sz="3300" dirty="0"/>
              <a:t> People may not be able to get places easily (roads, bridges damaged, transit will stop)</a:t>
            </a:r>
          </a:p>
          <a:p>
            <a:r>
              <a:rPr lang="en-US" sz="3300" dirty="0"/>
              <a:t>Stores may quickly run out of supplies</a:t>
            </a:r>
          </a:p>
          <a:p>
            <a:r>
              <a:rPr lang="en-US" sz="3300" dirty="0"/>
              <a:t>Utilities may be damaged (electricity, water, sewer)</a:t>
            </a:r>
          </a:p>
          <a:p>
            <a:r>
              <a:rPr lang="en-US" sz="3300" dirty="0"/>
              <a:t>Gas stations and ATM machines may not work – cash only society</a:t>
            </a:r>
          </a:p>
          <a:p>
            <a:r>
              <a:rPr lang="en-US" sz="3300" dirty="0"/>
              <a:t>Hospitals may be overwhelmed</a:t>
            </a:r>
          </a:p>
          <a:p>
            <a:r>
              <a:rPr lang="en-US" sz="3300" dirty="0"/>
              <a:t>Phones, cable TV, and internet may not work</a:t>
            </a:r>
          </a:p>
          <a:p>
            <a:r>
              <a:rPr lang="en-US" sz="3300" dirty="0"/>
              <a:t>First responders may not be able to help you for some time</a:t>
            </a:r>
          </a:p>
        </p:txBody>
      </p:sp>
    </p:spTree>
    <p:extLst>
      <p:ext uri="{BB962C8B-B14F-4D97-AF65-F5344CB8AC3E}">
        <p14:creationId xmlns:p14="http://schemas.microsoft.com/office/powerpoint/2010/main" val="2231726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6FB9-F606-4E90-A551-21A63721EADE}"/>
              </a:ext>
            </a:extLst>
          </p:cNvPr>
          <p:cNvSpPr>
            <a:spLocks noGrp="1"/>
          </p:cNvSpPr>
          <p:nvPr>
            <p:ph type="title"/>
          </p:nvPr>
        </p:nvSpPr>
        <p:spPr>
          <a:xfrm>
            <a:off x="838200" y="365125"/>
            <a:ext cx="10515600" cy="823595"/>
          </a:xfrm>
        </p:spPr>
        <p:txBody>
          <a:bodyPr/>
          <a:lstStyle/>
          <a:p>
            <a:r>
              <a:rPr lang="en-US" dirty="0"/>
              <a:t>Develop a plan</a:t>
            </a:r>
          </a:p>
        </p:txBody>
      </p:sp>
      <p:sp>
        <p:nvSpPr>
          <p:cNvPr id="3" name="Content Placeholder 2">
            <a:extLst>
              <a:ext uri="{FF2B5EF4-FFF2-40B4-BE49-F238E27FC236}">
                <a16:creationId xmlns:a16="http://schemas.microsoft.com/office/drawing/2014/main" id="{B4ABB0F5-D6D0-4EF1-A8B8-A42D4DE42333}"/>
              </a:ext>
            </a:extLst>
          </p:cNvPr>
          <p:cNvSpPr>
            <a:spLocks noGrp="1"/>
          </p:cNvSpPr>
          <p:nvPr>
            <p:ph sz="half" idx="1"/>
          </p:nvPr>
        </p:nvSpPr>
        <p:spPr>
          <a:xfrm>
            <a:off x="838200" y="1188720"/>
            <a:ext cx="10515600" cy="4471415"/>
          </a:xfrm>
        </p:spPr>
        <p:txBody>
          <a:bodyPr>
            <a:normAutofit fontScale="92500" lnSpcReduction="10000"/>
          </a:bodyPr>
          <a:lstStyle/>
          <a:p>
            <a:pPr marL="0" indent="0">
              <a:buNone/>
            </a:pPr>
            <a:r>
              <a:rPr lang="en-US" b="1" dirty="0"/>
              <a:t>Consider the following:</a:t>
            </a:r>
            <a:br>
              <a:rPr lang="en-US" b="1" dirty="0"/>
            </a:br>
            <a:endParaRPr lang="en-US" sz="1300" b="1" dirty="0"/>
          </a:p>
          <a:p>
            <a:r>
              <a:rPr lang="en-US" sz="3600" dirty="0"/>
              <a:t>How will you reunite with family?</a:t>
            </a:r>
          </a:p>
          <a:p>
            <a:r>
              <a:rPr lang="en-US" sz="3600" dirty="0"/>
              <a:t>Know alternate routes home and to work</a:t>
            </a:r>
          </a:p>
          <a:p>
            <a:r>
              <a:rPr lang="en-US" sz="3600" dirty="0"/>
              <a:t>Know plans for work and children’s schools or day care</a:t>
            </a:r>
          </a:p>
          <a:p>
            <a:r>
              <a:rPr lang="en-US" sz="3600" dirty="0"/>
              <a:t>What if you have no electricity?</a:t>
            </a:r>
          </a:p>
          <a:p>
            <a:r>
              <a:rPr lang="en-US" sz="3600" dirty="0"/>
              <a:t>What if you have no water service?</a:t>
            </a:r>
          </a:p>
          <a:p>
            <a:r>
              <a:rPr lang="en-US" sz="3600" dirty="0"/>
              <a:t>What if you can’t occupy your home?</a:t>
            </a:r>
          </a:p>
          <a:p>
            <a:r>
              <a:rPr lang="en-US" sz="3600" dirty="0"/>
              <a:t>What about your pets?</a:t>
            </a:r>
          </a:p>
        </p:txBody>
      </p:sp>
      <p:pic>
        <p:nvPicPr>
          <p:cNvPr id="5" name="Content Placeholder 4">
            <a:extLst>
              <a:ext uri="{FF2B5EF4-FFF2-40B4-BE49-F238E27FC236}">
                <a16:creationId xmlns:a16="http://schemas.microsoft.com/office/drawing/2014/main" id="{4DA3D2BE-0DE6-49AF-91F4-CAA35665526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26678" y="3829050"/>
            <a:ext cx="2400302" cy="2400302"/>
          </a:xfrm>
          <a:prstGeom prst="rect">
            <a:avLst/>
          </a:prstGeom>
        </p:spPr>
      </p:pic>
      <p:pic>
        <p:nvPicPr>
          <p:cNvPr id="6" name="Picture 5">
            <a:extLst>
              <a:ext uri="{FF2B5EF4-FFF2-40B4-BE49-F238E27FC236}">
                <a16:creationId xmlns:a16="http://schemas.microsoft.com/office/drawing/2014/main" id="{81B79A9C-C802-4D0B-BF38-360B72FC5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679" y="3829049"/>
            <a:ext cx="2217422" cy="2217422"/>
          </a:xfrm>
          <a:prstGeom prst="rect">
            <a:avLst/>
          </a:prstGeom>
        </p:spPr>
      </p:pic>
    </p:spTree>
    <p:extLst>
      <p:ext uri="{BB962C8B-B14F-4D97-AF65-F5344CB8AC3E}">
        <p14:creationId xmlns:p14="http://schemas.microsoft.com/office/powerpoint/2010/main" val="122502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FD1A18-F1CB-84EC-954A-608C3374A554}"/>
              </a:ext>
            </a:extLst>
          </p:cNvPr>
          <p:cNvSpPr txBox="1"/>
          <p:nvPr/>
        </p:nvSpPr>
        <p:spPr>
          <a:xfrm>
            <a:off x="955040" y="314960"/>
            <a:ext cx="9530080" cy="5293757"/>
          </a:xfrm>
          <a:prstGeom prst="rect">
            <a:avLst/>
          </a:prstGeom>
          <a:noFill/>
        </p:spPr>
        <p:txBody>
          <a:bodyPr wrap="square" rtlCol="0">
            <a:spAutoFit/>
          </a:bodyPr>
          <a:lstStyle/>
          <a:p>
            <a:r>
              <a:rPr lang="en-US" sz="2000" u="sng" dirty="0"/>
              <a:t>Questions I was asked to address with regard to disability related concerns:</a:t>
            </a:r>
          </a:p>
          <a:p>
            <a:endParaRPr lang="en-US" sz="2000" dirty="0"/>
          </a:p>
          <a:p>
            <a:r>
              <a:rPr lang="en-US" sz="2000" dirty="0"/>
              <a:t>People with spinal cord injuries or similar disabilities</a:t>
            </a:r>
          </a:p>
          <a:p>
            <a:r>
              <a:rPr lang="en-US" sz="2000" dirty="0"/>
              <a:t>	Include the disabilities in whatever individual/specific plans you make</a:t>
            </a:r>
          </a:p>
          <a:p>
            <a:r>
              <a:rPr lang="en-US" sz="2000" dirty="0"/>
              <a:t>Mobility issues, wheelchairs (power or regular)</a:t>
            </a:r>
          </a:p>
          <a:p>
            <a:r>
              <a:rPr lang="en-US" sz="2000" dirty="0"/>
              <a:t>	As above. If power take charging into consideration</a:t>
            </a:r>
          </a:p>
          <a:p>
            <a:r>
              <a:rPr lang="en-US" sz="2000" dirty="0"/>
              <a:t>Medications</a:t>
            </a:r>
          </a:p>
          <a:p>
            <a:r>
              <a:rPr lang="en-US" sz="2000" dirty="0"/>
              <a:t>	Stock up – 2 weeks to 90 days on hand, carry a week with me</a:t>
            </a:r>
          </a:p>
          <a:p>
            <a:r>
              <a:rPr lang="en-US" sz="2000" dirty="0"/>
              <a:t>Ventilators/need for generator, etc.</a:t>
            </a:r>
          </a:p>
          <a:p>
            <a:r>
              <a:rPr lang="en-US" sz="2000" dirty="0"/>
              <a:t>	Generator, spare batteries, solar – all have to be planned in advance</a:t>
            </a:r>
          </a:p>
          <a:p>
            <a:r>
              <a:rPr lang="en-US" sz="2000" dirty="0"/>
              <a:t>Communications with emergency personnel ahead of time</a:t>
            </a:r>
          </a:p>
          <a:p>
            <a:r>
              <a:rPr lang="en-US" sz="2000" dirty="0"/>
              <a:t>	Plan ahead, communicate ahead, reach out to whomever in advance</a:t>
            </a:r>
          </a:p>
          <a:p>
            <a:r>
              <a:rPr lang="en-US" sz="2000" dirty="0"/>
              <a:t>How to get people off Mercer Island if bridges are not available</a:t>
            </a:r>
          </a:p>
          <a:p>
            <a:pPr lvl="2"/>
            <a:r>
              <a:rPr lang="en-US" sz="2000" dirty="0"/>
              <a:t>Seattle would not be responding agency/entity. I’m not aware of any specific plans for any island community. There may well be plans, but you need to reach out to your local emergency management/fire/police.</a:t>
            </a:r>
          </a:p>
          <a:p>
            <a:endParaRPr lang="en-US" dirty="0"/>
          </a:p>
        </p:txBody>
      </p:sp>
    </p:spTree>
    <p:extLst>
      <p:ext uri="{BB962C8B-B14F-4D97-AF65-F5344CB8AC3E}">
        <p14:creationId xmlns:p14="http://schemas.microsoft.com/office/powerpoint/2010/main" val="164009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D33F-4F8C-4798-B855-B51CECE07360}"/>
              </a:ext>
            </a:extLst>
          </p:cNvPr>
          <p:cNvSpPr>
            <a:spLocks noGrp="1"/>
          </p:cNvSpPr>
          <p:nvPr>
            <p:ph type="title"/>
          </p:nvPr>
        </p:nvSpPr>
        <p:spPr>
          <a:xfrm>
            <a:off x="838200" y="365126"/>
            <a:ext cx="10515600" cy="949324"/>
          </a:xfrm>
        </p:spPr>
        <p:txBody>
          <a:bodyPr>
            <a:normAutofit/>
          </a:bodyPr>
          <a:lstStyle/>
          <a:p>
            <a:r>
              <a:rPr lang="en-US" dirty="0"/>
              <a:t>Communications Plan</a:t>
            </a:r>
          </a:p>
        </p:txBody>
      </p:sp>
      <p:sp>
        <p:nvSpPr>
          <p:cNvPr id="3" name="Content Placeholder 2">
            <a:extLst>
              <a:ext uri="{FF2B5EF4-FFF2-40B4-BE49-F238E27FC236}">
                <a16:creationId xmlns:a16="http://schemas.microsoft.com/office/drawing/2014/main" id="{67CD7E75-E531-42A2-8607-7E92E616AA13}"/>
              </a:ext>
            </a:extLst>
          </p:cNvPr>
          <p:cNvSpPr>
            <a:spLocks noGrp="1"/>
          </p:cNvSpPr>
          <p:nvPr>
            <p:ph idx="1"/>
          </p:nvPr>
        </p:nvSpPr>
        <p:spPr>
          <a:xfrm>
            <a:off x="838200" y="1417320"/>
            <a:ext cx="10515600" cy="4495629"/>
          </a:xfrm>
        </p:spPr>
        <p:txBody>
          <a:bodyPr>
            <a:normAutofit lnSpcReduction="10000"/>
          </a:bodyPr>
          <a:lstStyle/>
          <a:p>
            <a:pPr marL="0" indent="0">
              <a:buNone/>
            </a:pPr>
            <a:r>
              <a:rPr lang="en-US" sz="4000" b="1" dirty="0"/>
              <a:t>Include the following in your communications plan:</a:t>
            </a:r>
          </a:p>
          <a:p>
            <a:pPr marL="0" indent="0">
              <a:buNone/>
            </a:pPr>
            <a:endParaRPr lang="en-US" sz="800" dirty="0"/>
          </a:p>
          <a:p>
            <a:r>
              <a:rPr lang="en-US" sz="4000" dirty="0"/>
              <a:t>Texting is your best option</a:t>
            </a:r>
          </a:p>
          <a:p>
            <a:r>
              <a:rPr lang="en-US" sz="4000" dirty="0"/>
              <a:t>Establish text message groups</a:t>
            </a:r>
          </a:p>
          <a:p>
            <a:r>
              <a:rPr lang="en-US" sz="4000" dirty="0"/>
              <a:t>Social media</a:t>
            </a:r>
          </a:p>
          <a:p>
            <a:r>
              <a:rPr lang="en-US" sz="4000" dirty="0"/>
              <a:t>Don’t make calls unless absolutely necessary</a:t>
            </a:r>
          </a:p>
          <a:p>
            <a:r>
              <a:rPr lang="en-US" sz="4000" dirty="0"/>
              <a:t>Preserve phone battery</a:t>
            </a:r>
          </a:p>
        </p:txBody>
      </p:sp>
      <p:pic>
        <p:nvPicPr>
          <p:cNvPr id="4" name="Content Placeholder 4">
            <a:extLst>
              <a:ext uri="{FF2B5EF4-FFF2-40B4-BE49-F238E27FC236}">
                <a16:creationId xmlns:a16="http://schemas.microsoft.com/office/drawing/2014/main" id="{7ED148DF-3E25-4794-BD39-0B93287AB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2431" y="2144944"/>
            <a:ext cx="3040380" cy="3040380"/>
          </a:xfrm>
          <a:prstGeom prst="rect">
            <a:avLst/>
          </a:prstGeom>
        </p:spPr>
      </p:pic>
    </p:spTree>
    <p:extLst>
      <p:ext uri="{BB962C8B-B14F-4D97-AF65-F5344CB8AC3E}">
        <p14:creationId xmlns:p14="http://schemas.microsoft.com/office/powerpoint/2010/main" val="207890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880015"/>
          </a:xfrm>
        </p:spPr>
        <p:txBody>
          <a:bodyPr/>
          <a:lstStyle/>
          <a:p>
            <a:r>
              <a:rPr lang="en-US" dirty="0"/>
              <a:t>Important Links</a:t>
            </a:r>
          </a:p>
        </p:txBody>
      </p:sp>
      <p:sp>
        <p:nvSpPr>
          <p:cNvPr id="5" name="Content Placeholder 2"/>
          <p:cNvSpPr>
            <a:spLocks noGrp="1"/>
          </p:cNvSpPr>
          <p:nvPr>
            <p:ph idx="1"/>
          </p:nvPr>
        </p:nvSpPr>
        <p:spPr>
          <a:xfrm>
            <a:off x="838200" y="1385338"/>
            <a:ext cx="10515600" cy="4087324"/>
          </a:xfrm>
        </p:spPr>
        <p:txBody>
          <a:bodyPr>
            <a:normAutofit fontScale="62500" lnSpcReduction="20000"/>
          </a:bodyPr>
          <a:lstStyle/>
          <a:p>
            <a:pPr marL="0" indent="0">
              <a:buNone/>
            </a:pPr>
            <a:r>
              <a:rPr lang="en-US" dirty="0">
                <a:solidFill>
                  <a:schemeClr val="tx1"/>
                </a:solidFill>
                <a:latin typeface="Cambria" panose="02040503050406030204" pitchFamily="18" charset="0"/>
              </a:rPr>
              <a:t>www.Seattle.gov/emergency-management</a:t>
            </a:r>
            <a:br>
              <a:rPr lang="en-US" dirty="0">
                <a:solidFill>
                  <a:schemeClr val="tx1"/>
                </a:solidFill>
                <a:latin typeface="Cambria" panose="02040503050406030204" pitchFamily="18" charset="0"/>
              </a:rPr>
            </a:b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rPr>
              <a:t>OEM@Seattle.gov</a:t>
            </a:r>
            <a:br>
              <a:rPr lang="en-US" dirty="0">
                <a:solidFill>
                  <a:schemeClr val="tx1"/>
                </a:solidFill>
                <a:latin typeface="Cambria" panose="02040503050406030204" pitchFamily="18" charset="0"/>
              </a:rPr>
            </a:b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ea typeface="Cambria Math" panose="02040503050406030204" pitchFamily="18" charset="0"/>
                <a:hlinkClick r:id="rId2"/>
              </a:rPr>
              <a:t>Carl.Leon@Seattle.gov</a:t>
            </a:r>
            <a:endParaRPr lang="en-US" dirty="0">
              <a:solidFill>
                <a:schemeClr val="tx1"/>
              </a:solidFill>
              <a:latin typeface="Cambria" panose="02040503050406030204" pitchFamily="18" charset="0"/>
              <a:ea typeface="Cambria Math" panose="02040503050406030204" pitchFamily="18" charset="0"/>
            </a:endParaRPr>
          </a:p>
          <a:p>
            <a:pPr marL="0" indent="0">
              <a:buNone/>
            </a:pPr>
            <a:endParaRPr lang="en-US" dirty="0">
              <a:solidFill>
                <a:schemeClr val="tx1"/>
              </a:solidFill>
              <a:latin typeface="Cambria" panose="02040503050406030204" pitchFamily="18" charset="0"/>
              <a:ea typeface="Cambria Math" panose="02040503050406030204" pitchFamily="18" charset="0"/>
            </a:endParaRPr>
          </a:p>
          <a:p>
            <a:pPr marL="0" indent="0">
              <a:buNone/>
            </a:pPr>
            <a:r>
              <a:rPr lang="en-US" dirty="0">
                <a:solidFill>
                  <a:schemeClr val="tx1"/>
                </a:solidFill>
                <a:latin typeface="Cambria" panose="02040503050406030204" pitchFamily="18" charset="0"/>
                <a:ea typeface="Cambria Math" panose="02040503050406030204" pitchFamily="18" charset="0"/>
                <a:hlinkClick r:id="rId3"/>
              </a:rPr>
              <a:t>www.SeattleEmergencyHubs.org</a:t>
            </a:r>
            <a:endParaRPr lang="en-US" dirty="0">
              <a:solidFill>
                <a:schemeClr val="tx1"/>
              </a:solidFill>
              <a:latin typeface="Cambria" panose="02040503050406030204" pitchFamily="18" charset="0"/>
              <a:ea typeface="Cambria Math" panose="02040503050406030204" pitchFamily="18" charset="0"/>
            </a:endParaRPr>
          </a:p>
          <a:p>
            <a:pPr marL="0" indent="0">
              <a:buNone/>
            </a:pPr>
            <a:endParaRPr lang="en-US" dirty="0">
              <a:solidFill>
                <a:schemeClr val="tx1"/>
              </a:solidFill>
              <a:latin typeface="Cambria" panose="02040503050406030204" pitchFamily="18" charset="0"/>
              <a:ea typeface="Cambria Math" panose="02040503050406030204" pitchFamily="18" charset="0"/>
            </a:endParaRPr>
          </a:p>
          <a:p>
            <a:pPr marL="0" indent="0">
              <a:buNone/>
            </a:pPr>
            <a:r>
              <a:rPr lang="en-US" dirty="0">
                <a:solidFill>
                  <a:schemeClr val="tx1"/>
                </a:solidFill>
                <a:latin typeface="Cambria" panose="02040503050406030204" pitchFamily="18" charset="0"/>
                <a:ea typeface="Cambria Math" panose="02040503050406030204" pitchFamily="18" charset="0"/>
              </a:rPr>
              <a:t>Unofficial:</a:t>
            </a:r>
          </a:p>
          <a:p>
            <a:pPr marL="0" indent="0">
              <a:buNone/>
            </a:pPr>
            <a:br>
              <a:rPr lang="en-US" dirty="0">
                <a:solidFill>
                  <a:schemeClr val="tx1"/>
                </a:solidFill>
                <a:latin typeface="Cambria" panose="02040503050406030204" pitchFamily="18" charset="0"/>
                <a:ea typeface="Cambria Math" panose="02040503050406030204" pitchFamily="18" charset="0"/>
              </a:rPr>
            </a:br>
            <a:r>
              <a:rPr lang="en-US" dirty="0">
                <a:solidFill>
                  <a:schemeClr val="tx1"/>
                </a:solidFill>
                <a:latin typeface="Cambria" panose="02040503050406030204" pitchFamily="18" charset="0"/>
                <a:ea typeface="Cambria Math" panose="02040503050406030204" pitchFamily="18" charset="0"/>
              </a:rPr>
              <a:t>	</a:t>
            </a:r>
            <a:r>
              <a:rPr lang="en-US" sz="3800" dirty="0">
                <a:solidFill>
                  <a:schemeClr val="tx1"/>
                </a:solidFill>
                <a:latin typeface="Cambria" panose="02040503050406030204" pitchFamily="18" charset="0"/>
                <a:ea typeface="Cambria Math" panose="02040503050406030204" pitchFamily="18" charset="0"/>
              </a:rPr>
              <a:t>Youtube.com/@SeattlePrepares</a:t>
            </a:r>
          </a:p>
          <a:p>
            <a:pPr marL="0" indent="0">
              <a:buNone/>
            </a:pPr>
            <a:r>
              <a:rPr lang="en-US" sz="3600" dirty="0">
                <a:solidFill>
                  <a:schemeClr val="tx1"/>
                </a:solidFill>
                <a:latin typeface="Cambria" panose="02040503050406030204" pitchFamily="18" charset="0"/>
                <a:ea typeface="Cambria Math" panose="02040503050406030204" pitchFamily="18" charset="0"/>
              </a:rPr>
              <a:t>	</a:t>
            </a:r>
            <a:r>
              <a:rPr lang="en-US" sz="3800" dirty="0">
                <a:solidFill>
                  <a:schemeClr val="tx1"/>
                </a:solidFill>
                <a:latin typeface="Cambria" panose="02040503050406030204" pitchFamily="18" charset="0"/>
                <a:ea typeface="Cambria Math" panose="02040503050406030204" pitchFamily="18" charset="0"/>
              </a:rPr>
              <a:t>www.n7kuw.com/Handouts/</a:t>
            </a:r>
          </a:p>
          <a:p>
            <a:pPr marL="0" indent="0">
              <a:buNone/>
            </a:pPr>
            <a:r>
              <a:rPr lang="en-US" sz="4400" dirty="0"/>
              <a:t>    	     </a:t>
            </a:r>
            <a:r>
              <a:rPr lang="en-US" sz="3300" dirty="0">
                <a:solidFill>
                  <a:srgbClr val="0070C0"/>
                </a:solidFill>
              </a:rPr>
              <a:t>(hint: download handoutlist.pdf first)</a:t>
            </a:r>
            <a:endParaRPr lang="en-US" sz="4400" dirty="0">
              <a:solidFill>
                <a:srgbClr val="0070C0"/>
              </a:solidFill>
            </a:endParaRPr>
          </a:p>
        </p:txBody>
      </p:sp>
    </p:spTree>
    <p:extLst>
      <p:ext uri="{BB962C8B-B14F-4D97-AF65-F5344CB8AC3E}">
        <p14:creationId xmlns:p14="http://schemas.microsoft.com/office/powerpoint/2010/main" val="836489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AB3C-D154-4CA5-A0E7-3C939D5C944A}"/>
              </a:ext>
            </a:extLst>
          </p:cNvPr>
          <p:cNvSpPr>
            <a:spLocks noGrp="1"/>
          </p:cNvSpPr>
          <p:nvPr>
            <p:ph type="title"/>
          </p:nvPr>
        </p:nvSpPr>
        <p:spPr/>
        <p:txBody>
          <a:bodyPr/>
          <a:lstStyle/>
          <a:p>
            <a:r>
              <a:rPr lang="en-US" dirty="0"/>
              <a:t>Insurance and Government Assistance</a:t>
            </a:r>
          </a:p>
        </p:txBody>
      </p:sp>
      <p:sp>
        <p:nvSpPr>
          <p:cNvPr id="3" name="Content Placeholder 2">
            <a:extLst>
              <a:ext uri="{FF2B5EF4-FFF2-40B4-BE49-F238E27FC236}">
                <a16:creationId xmlns:a16="http://schemas.microsoft.com/office/drawing/2014/main" id="{ABAE60DC-86A1-4F9F-94EB-EE307027127F}"/>
              </a:ext>
            </a:extLst>
          </p:cNvPr>
          <p:cNvSpPr>
            <a:spLocks noGrp="1"/>
          </p:cNvSpPr>
          <p:nvPr>
            <p:ph idx="1"/>
          </p:nvPr>
        </p:nvSpPr>
        <p:spPr>
          <a:xfrm>
            <a:off x="838200" y="1516185"/>
            <a:ext cx="10515600" cy="4396764"/>
          </a:xfrm>
        </p:spPr>
        <p:txBody>
          <a:bodyPr>
            <a:normAutofit lnSpcReduction="10000"/>
          </a:bodyPr>
          <a:lstStyle/>
          <a:p>
            <a:r>
              <a:rPr lang="en-US" dirty="0"/>
              <a:t>Do not rely on FEMA or other government assistance as your insurance plan</a:t>
            </a:r>
          </a:p>
          <a:p>
            <a:pPr lvl="1"/>
            <a:r>
              <a:rPr lang="en-US" dirty="0"/>
              <a:t>Usually no more than $35,000 for a total loss</a:t>
            </a:r>
          </a:p>
          <a:p>
            <a:pPr lvl="1"/>
            <a:r>
              <a:rPr lang="en-US" dirty="0"/>
              <a:t>Small Business Administration (SBA) Loans vs. Individual Assistance Program (IAP)</a:t>
            </a:r>
          </a:p>
          <a:p>
            <a:r>
              <a:rPr lang="en-US" dirty="0"/>
              <a:t>Homeowner’s Insurance vs. Renter’s Insurance</a:t>
            </a:r>
          </a:p>
          <a:p>
            <a:r>
              <a:rPr lang="en-US" dirty="0"/>
              <a:t>Know what your insurance covers and what it does not</a:t>
            </a:r>
          </a:p>
          <a:p>
            <a:pPr lvl="1"/>
            <a:r>
              <a:rPr lang="en-US" dirty="0"/>
              <a:t>Earthquake – must be purchased separately</a:t>
            </a:r>
          </a:p>
          <a:p>
            <a:pPr lvl="1"/>
            <a:r>
              <a:rPr lang="en-US" dirty="0"/>
              <a:t>Flood – must be purchased separately through the NFIP</a:t>
            </a:r>
          </a:p>
          <a:p>
            <a:pPr lvl="2"/>
            <a:r>
              <a:rPr lang="en-US" dirty="0"/>
              <a:t>Rising water vs. Falling water</a:t>
            </a:r>
          </a:p>
          <a:p>
            <a:pPr lvl="1"/>
            <a:endParaRPr lang="en-US" dirty="0"/>
          </a:p>
        </p:txBody>
      </p:sp>
    </p:spTree>
    <p:extLst>
      <p:ext uri="{BB962C8B-B14F-4D97-AF65-F5344CB8AC3E}">
        <p14:creationId xmlns:p14="http://schemas.microsoft.com/office/powerpoint/2010/main" val="486279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9DD5-5E6C-4B35-85CF-C3639C754E78}"/>
              </a:ext>
            </a:extLst>
          </p:cNvPr>
          <p:cNvSpPr>
            <a:spLocks noGrp="1"/>
          </p:cNvSpPr>
          <p:nvPr>
            <p:ph type="title"/>
          </p:nvPr>
        </p:nvSpPr>
        <p:spPr>
          <a:xfrm>
            <a:off x="836612" y="457199"/>
            <a:ext cx="6490018" cy="1154431"/>
          </a:xfrm>
        </p:spPr>
        <p:txBody>
          <a:bodyPr>
            <a:normAutofit fontScale="90000"/>
          </a:bodyPr>
          <a:lstStyle/>
          <a:p>
            <a:r>
              <a:rPr lang="en-US" dirty="0"/>
              <a:t>Know your neighborhood’s plan</a:t>
            </a:r>
          </a:p>
        </p:txBody>
      </p:sp>
      <p:sp>
        <p:nvSpPr>
          <p:cNvPr id="4" name="Text Placeholder 3">
            <a:extLst>
              <a:ext uri="{FF2B5EF4-FFF2-40B4-BE49-F238E27FC236}">
                <a16:creationId xmlns:a16="http://schemas.microsoft.com/office/drawing/2014/main" id="{9A80AAE1-C3B6-4FD8-A5BD-8712DF931641}"/>
              </a:ext>
            </a:extLst>
          </p:cNvPr>
          <p:cNvSpPr>
            <a:spLocks noGrp="1"/>
          </p:cNvSpPr>
          <p:nvPr>
            <p:ph type="body" sz="half" idx="2"/>
          </p:nvPr>
        </p:nvSpPr>
        <p:spPr>
          <a:xfrm>
            <a:off x="836612" y="1805939"/>
            <a:ext cx="6223952" cy="2617471"/>
          </a:xfrm>
        </p:spPr>
        <p:txBody>
          <a:bodyPr>
            <a:normAutofit lnSpcReduction="10000"/>
          </a:bodyPr>
          <a:lstStyle/>
          <a:p>
            <a:r>
              <a:rPr lang="en-US" i="1" dirty="0"/>
              <a:t>Help each other</a:t>
            </a:r>
          </a:p>
          <a:p>
            <a:endParaRPr lang="en-US" sz="700" b="1" dirty="0"/>
          </a:p>
          <a:p>
            <a:r>
              <a:rPr lang="en-US" b="1" dirty="0"/>
              <a:t>Community Emergency Hubs</a:t>
            </a:r>
            <a:br>
              <a:rPr lang="en-US" b="1" dirty="0"/>
            </a:br>
            <a:r>
              <a:rPr lang="en-US" dirty="0"/>
              <a:t>seattleemergencyhubs.org</a:t>
            </a:r>
          </a:p>
          <a:p>
            <a:endParaRPr lang="en-US" sz="700" b="1" dirty="0"/>
          </a:p>
          <a:p>
            <a:r>
              <a:rPr lang="en-US" b="1" dirty="0"/>
              <a:t>SNAP Groups</a:t>
            </a:r>
          </a:p>
          <a:p>
            <a:r>
              <a:rPr lang="en-US" dirty="0"/>
              <a:t>Seattle.gov/emergency/snap</a:t>
            </a:r>
          </a:p>
        </p:txBody>
      </p:sp>
      <p:pic>
        <p:nvPicPr>
          <p:cNvPr id="5" name="Picture 2">
            <a:extLst>
              <a:ext uri="{FF2B5EF4-FFF2-40B4-BE49-F238E27FC236}">
                <a16:creationId xmlns:a16="http://schemas.microsoft.com/office/drawing/2014/main" id="{D25708FA-C31E-4AC8-9CBA-C16101935CF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626" b="2626"/>
          <a:stretch/>
        </p:blipFill>
        <p:spPr bwMode="auto">
          <a:xfrm>
            <a:off x="7711060" y="313323"/>
            <a:ext cx="3456049" cy="560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NECN Blog for Neighborhood Emergency Preparedness in Seattle, WA">
            <a:hlinkClick r:id="rId4"/>
            <a:extLst>
              <a:ext uri="{FF2B5EF4-FFF2-40B4-BE49-F238E27FC236}">
                <a16:creationId xmlns:a16="http://schemas.microsoft.com/office/drawing/2014/main" id="{1F1B263E-0055-4C50-A9D8-9D510836B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424" y="4617719"/>
            <a:ext cx="1995111" cy="1269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E969327-0935-483F-B04C-666AC0D2C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2182" y="4731158"/>
            <a:ext cx="2787585" cy="1042737"/>
          </a:xfrm>
          <a:prstGeom prst="rect">
            <a:avLst/>
          </a:prstGeom>
        </p:spPr>
      </p:pic>
    </p:spTree>
    <p:extLst>
      <p:ext uri="{BB962C8B-B14F-4D97-AF65-F5344CB8AC3E}">
        <p14:creationId xmlns:p14="http://schemas.microsoft.com/office/powerpoint/2010/main" val="243926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969327-0935-483F-B04C-666AC0D2C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4715" y="123342"/>
            <a:ext cx="5753528" cy="6251633"/>
          </a:xfrm>
          <a:prstGeom prst="rect">
            <a:avLst/>
          </a:prstGeom>
        </p:spPr>
      </p:pic>
    </p:spTree>
    <p:extLst>
      <p:ext uri="{BB962C8B-B14F-4D97-AF65-F5344CB8AC3E}">
        <p14:creationId xmlns:p14="http://schemas.microsoft.com/office/powerpoint/2010/main" val="380047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8BD1-FF8B-4C43-9EC4-D14FAB5ECEBD}"/>
              </a:ext>
            </a:extLst>
          </p:cNvPr>
          <p:cNvSpPr>
            <a:spLocks noGrp="1"/>
          </p:cNvSpPr>
          <p:nvPr>
            <p:ph type="title"/>
          </p:nvPr>
        </p:nvSpPr>
        <p:spPr/>
        <p:txBody>
          <a:bodyPr/>
          <a:lstStyle/>
          <a:p>
            <a:r>
              <a:rPr lang="en-US" dirty="0"/>
              <a:t>Top 3 Neighborhood Response Priorities</a:t>
            </a:r>
          </a:p>
        </p:txBody>
      </p:sp>
      <p:sp>
        <p:nvSpPr>
          <p:cNvPr id="3" name="Content Placeholder 2">
            <a:extLst>
              <a:ext uri="{FF2B5EF4-FFF2-40B4-BE49-F238E27FC236}">
                <a16:creationId xmlns:a16="http://schemas.microsoft.com/office/drawing/2014/main" id="{A1E5815F-AC6F-4052-B33F-2F71C3CD64E2}"/>
              </a:ext>
            </a:extLst>
          </p:cNvPr>
          <p:cNvSpPr>
            <a:spLocks noGrp="1"/>
          </p:cNvSpPr>
          <p:nvPr>
            <p:ph idx="1"/>
          </p:nvPr>
        </p:nvSpPr>
        <p:spPr>
          <a:xfrm>
            <a:off x="838200" y="1690688"/>
            <a:ext cx="10515600" cy="4087324"/>
          </a:xfrm>
        </p:spPr>
        <p:txBody>
          <a:bodyPr>
            <a:normAutofit fontScale="85000" lnSpcReduction="20000"/>
          </a:bodyPr>
          <a:lstStyle/>
          <a:p>
            <a:pPr marL="514350" indent="-514350">
              <a:buAutoNum type="arabicPeriod"/>
            </a:pPr>
            <a:r>
              <a:rPr lang="en-US" dirty="0"/>
              <a:t>Control utilities and prevent fire</a:t>
            </a:r>
          </a:p>
          <a:p>
            <a:pPr marL="514350" indent="-514350">
              <a:buAutoNum type="arabicPeriod"/>
            </a:pPr>
            <a:r>
              <a:rPr lang="en-US" dirty="0"/>
              <a:t>Check on people (Search and Rescue)</a:t>
            </a:r>
          </a:p>
          <a:p>
            <a:pPr marL="514350" indent="-514350">
              <a:buAutoNum type="arabicPeriod"/>
            </a:pPr>
            <a:r>
              <a:rPr lang="en-US" dirty="0"/>
              <a:t>Take care of injuries (First Aid)</a:t>
            </a:r>
          </a:p>
          <a:p>
            <a:pPr marL="514350" indent="-514350">
              <a:buAutoNum type="arabicPeriod"/>
            </a:pPr>
            <a:endParaRPr lang="en-US" dirty="0"/>
          </a:p>
          <a:p>
            <a:pPr marL="0" indent="0">
              <a:buNone/>
            </a:pPr>
            <a:r>
              <a:rPr lang="en-US" b="1" dirty="0"/>
              <a:t>After that:</a:t>
            </a:r>
          </a:p>
          <a:p>
            <a:r>
              <a:rPr lang="en-US" dirty="0"/>
              <a:t>Shelter and care (take care of each other)</a:t>
            </a:r>
          </a:p>
          <a:p>
            <a:r>
              <a:rPr lang="en-US" dirty="0"/>
              <a:t>Damage assessment (homes, streets, utilities)</a:t>
            </a:r>
          </a:p>
          <a:p>
            <a:r>
              <a:rPr lang="en-US" dirty="0"/>
              <a:t>Communications (listen to radio for current information; share with family and neighbors)</a:t>
            </a:r>
          </a:p>
          <a:p>
            <a:r>
              <a:rPr lang="en-US" dirty="0"/>
              <a:t>Connect with other neighborhoods and/or Community Emergency Hubs</a:t>
            </a:r>
          </a:p>
        </p:txBody>
      </p:sp>
    </p:spTree>
    <p:extLst>
      <p:ext uri="{BB962C8B-B14F-4D97-AF65-F5344CB8AC3E}">
        <p14:creationId xmlns:p14="http://schemas.microsoft.com/office/powerpoint/2010/main" val="210296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EC27-DC2D-4A39-9B0B-972BFCBEA480}"/>
              </a:ext>
            </a:extLst>
          </p:cNvPr>
          <p:cNvSpPr>
            <a:spLocks noGrp="1"/>
          </p:cNvSpPr>
          <p:nvPr>
            <p:ph type="title"/>
          </p:nvPr>
        </p:nvSpPr>
        <p:spPr/>
        <p:txBody>
          <a:bodyPr/>
          <a:lstStyle/>
          <a:p>
            <a:r>
              <a:rPr lang="en-US" dirty="0"/>
              <a:t>Organizing for success in advance</a:t>
            </a:r>
          </a:p>
        </p:txBody>
      </p:sp>
      <p:sp>
        <p:nvSpPr>
          <p:cNvPr id="3" name="Content Placeholder 2">
            <a:extLst>
              <a:ext uri="{FF2B5EF4-FFF2-40B4-BE49-F238E27FC236}">
                <a16:creationId xmlns:a16="http://schemas.microsoft.com/office/drawing/2014/main" id="{4860AE0B-6840-4446-AB79-71370350A4FA}"/>
              </a:ext>
            </a:extLst>
          </p:cNvPr>
          <p:cNvSpPr>
            <a:spLocks noGrp="1"/>
          </p:cNvSpPr>
          <p:nvPr>
            <p:ph idx="1"/>
          </p:nvPr>
        </p:nvSpPr>
        <p:spPr>
          <a:xfrm>
            <a:off x="838200" y="1690688"/>
            <a:ext cx="10515600" cy="4087324"/>
          </a:xfrm>
        </p:spPr>
        <p:txBody>
          <a:bodyPr>
            <a:normAutofit fontScale="92500" lnSpcReduction="10000"/>
          </a:bodyPr>
          <a:lstStyle/>
          <a:p>
            <a:pPr marL="0" indent="0">
              <a:buNone/>
            </a:pPr>
            <a:r>
              <a:rPr lang="en-US" b="1" dirty="0"/>
              <a:t>Identify a SNAP Coordinator(s) and SNAP Contact(s)</a:t>
            </a:r>
          </a:p>
          <a:p>
            <a:pPr marL="0" indent="0">
              <a:buNone/>
            </a:pPr>
            <a:endParaRPr lang="en-US" dirty="0"/>
          </a:p>
          <a:p>
            <a:pPr marL="0" indent="0">
              <a:buNone/>
            </a:pPr>
            <a:r>
              <a:rPr lang="en-US" b="1" dirty="0"/>
              <a:t>Determine roles and responsibilities</a:t>
            </a:r>
          </a:p>
          <a:p>
            <a:r>
              <a:rPr lang="en-US" dirty="0"/>
              <a:t>Utility control team</a:t>
            </a:r>
          </a:p>
          <a:p>
            <a:r>
              <a:rPr lang="en-US" dirty="0"/>
              <a:t>Search and rescue team</a:t>
            </a:r>
          </a:p>
          <a:p>
            <a:r>
              <a:rPr lang="en-US" dirty="0"/>
              <a:t>First aid team</a:t>
            </a:r>
          </a:p>
          <a:p>
            <a:endParaRPr lang="en-US" dirty="0"/>
          </a:p>
          <a:p>
            <a:pPr marL="0" indent="0">
              <a:buNone/>
            </a:pPr>
            <a:r>
              <a:rPr lang="en-US" b="1" dirty="0"/>
              <a:t>Determine a meeting place</a:t>
            </a:r>
          </a:p>
        </p:txBody>
      </p:sp>
      <p:pic>
        <p:nvPicPr>
          <p:cNvPr id="7" name="Picture 6">
            <a:extLst>
              <a:ext uri="{FF2B5EF4-FFF2-40B4-BE49-F238E27FC236}">
                <a16:creationId xmlns:a16="http://schemas.microsoft.com/office/drawing/2014/main" id="{EA20B083-4270-47C8-8325-18A02E064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839" y="2232705"/>
            <a:ext cx="3545307" cy="3545307"/>
          </a:xfrm>
          <a:prstGeom prst="rect">
            <a:avLst/>
          </a:prstGeom>
        </p:spPr>
      </p:pic>
      <p:sp>
        <p:nvSpPr>
          <p:cNvPr id="8" name="Rectangle 7">
            <a:extLst>
              <a:ext uri="{FF2B5EF4-FFF2-40B4-BE49-F238E27FC236}">
                <a16:creationId xmlns:a16="http://schemas.microsoft.com/office/drawing/2014/main" id="{8D03D883-9590-418B-B4C5-5188822DDCE6}"/>
              </a:ext>
            </a:extLst>
          </p:cNvPr>
          <p:cNvSpPr/>
          <p:nvPr/>
        </p:nvSpPr>
        <p:spPr>
          <a:xfrm>
            <a:off x="208547" y="6296526"/>
            <a:ext cx="1395664" cy="29677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474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52E2-7725-4770-86F8-9946A1AE840E}"/>
              </a:ext>
            </a:extLst>
          </p:cNvPr>
          <p:cNvSpPr>
            <a:spLocks noGrp="1"/>
          </p:cNvSpPr>
          <p:nvPr>
            <p:ph type="title"/>
          </p:nvPr>
        </p:nvSpPr>
        <p:spPr/>
        <p:txBody>
          <a:bodyPr/>
          <a:lstStyle/>
          <a:p>
            <a:r>
              <a:rPr lang="en-US" dirty="0"/>
              <a:t>Head Start</a:t>
            </a:r>
          </a:p>
        </p:txBody>
      </p:sp>
      <p:sp>
        <p:nvSpPr>
          <p:cNvPr id="3" name="Content Placeholder 2">
            <a:extLst>
              <a:ext uri="{FF2B5EF4-FFF2-40B4-BE49-F238E27FC236}">
                <a16:creationId xmlns:a16="http://schemas.microsoft.com/office/drawing/2014/main" id="{EEE098B9-4E5B-46EF-B606-7FC6B2E64A15}"/>
              </a:ext>
            </a:extLst>
          </p:cNvPr>
          <p:cNvSpPr>
            <a:spLocks noGrp="1"/>
          </p:cNvSpPr>
          <p:nvPr>
            <p:ph idx="1"/>
          </p:nvPr>
        </p:nvSpPr>
        <p:spPr>
          <a:xfrm>
            <a:off x="838200" y="1544888"/>
            <a:ext cx="10515600" cy="4087324"/>
          </a:xfrm>
        </p:spPr>
        <p:txBody>
          <a:bodyPr>
            <a:normAutofit fontScale="92500" lnSpcReduction="20000"/>
          </a:bodyPr>
          <a:lstStyle/>
          <a:p>
            <a:pPr marL="0" indent="0">
              <a:buNone/>
            </a:pPr>
            <a:r>
              <a:rPr lang="en-US" dirty="0"/>
              <a:t>Customize to your strengths and needs:</a:t>
            </a:r>
          </a:p>
          <a:p>
            <a:pPr marL="0" indent="0">
              <a:buNone/>
            </a:pPr>
            <a:endParaRPr lang="en-US" dirty="0"/>
          </a:p>
          <a:p>
            <a:r>
              <a:rPr lang="en-US" dirty="0"/>
              <a:t>Who has children, pets, or lives alone?</a:t>
            </a:r>
          </a:p>
          <a:p>
            <a:pPr marL="0" indent="0">
              <a:buNone/>
            </a:pPr>
            <a:endParaRPr lang="en-US" dirty="0"/>
          </a:p>
          <a:p>
            <a:r>
              <a:rPr lang="en-US" dirty="0"/>
              <a:t>Who has special needs?</a:t>
            </a:r>
          </a:p>
          <a:p>
            <a:pPr marL="0" indent="0">
              <a:buNone/>
            </a:pPr>
            <a:endParaRPr lang="en-US" dirty="0"/>
          </a:p>
          <a:p>
            <a:r>
              <a:rPr lang="en-US" dirty="0"/>
              <a:t>Who has special skills?</a:t>
            </a:r>
          </a:p>
          <a:p>
            <a:pPr marL="0" indent="0">
              <a:buNone/>
            </a:pPr>
            <a:endParaRPr lang="en-US" dirty="0"/>
          </a:p>
          <a:p>
            <a:r>
              <a:rPr lang="en-US" dirty="0"/>
              <a:t>Who works from home?</a:t>
            </a:r>
          </a:p>
        </p:txBody>
      </p:sp>
      <p:pic>
        <p:nvPicPr>
          <p:cNvPr id="7" name="Picture 6">
            <a:extLst>
              <a:ext uri="{FF2B5EF4-FFF2-40B4-BE49-F238E27FC236}">
                <a16:creationId xmlns:a16="http://schemas.microsoft.com/office/drawing/2014/main" id="{75D2472F-D478-4DB5-82AA-9344990E9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8328" y="849332"/>
            <a:ext cx="2045369" cy="2045369"/>
          </a:xfrm>
          <a:prstGeom prst="rect">
            <a:avLst/>
          </a:prstGeom>
        </p:spPr>
      </p:pic>
      <p:pic>
        <p:nvPicPr>
          <p:cNvPr id="9" name="Picture 8">
            <a:extLst>
              <a:ext uri="{FF2B5EF4-FFF2-40B4-BE49-F238E27FC236}">
                <a16:creationId xmlns:a16="http://schemas.microsoft.com/office/drawing/2014/main" id="{072D0E23-30BB-49E5-AE70-9348D5E2D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329" y="2361993"/>
            <a:ext cx="2045369" cy="2045369"/>
          </a:xfrm>
          <a:prstGeom prst="rect">
            <a:avLst/>
          </a:prstGeom>
        </p:spPr>
      </p:pic>
      <p:pic>
        <p:nvPicPr>
          <p:cNvPr id="11" name="Picture 10">
            <a:extLst>
              <a:ext uri="{FF2B5EF4-FFF2-40B4-BE49-F238E27FC236}">
                <a16:creationId xmlns:a16="http://schemas.microsoft.com/office/drawing/2014/main" id="{82E19540-0EDD-47F8-BA95-AFCAA7043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328" y="4098715"/>
            <a:ext cx="2045370" cy="2045370"/>
          </a:xfrm>
          <a:prstGeom prst="rect">
            <a:avLst/>
          </a:prstGeom>
        </p:spPr>
      </p:pic>
    </p:spTree>
    <p:extLst>
      <p:ext uri="{BB962C8B-B14F-4D97-AF65-F5344CB8AC3E}">
        <p14:creationId xmlns:p14="http://schemas.microsoft.com/office/powerpoint/2010/main" val="3074498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9A27-8DA7-4A14-9F37-982F414AEFE3}"/>
              </a:ext>
            </a:extLst>
          </p:cNvPr>
          <p:cNvSpPr>
            <a:spLocks noGrp="1"/>
          </p:cNvSpPr>
          <p:nvPr>
            <p:ph type="title"/>
          </p:nvPr>
        </p:nvSpPr>
        <p:spPr/>
        <p:txBody>
          <a:bodyPr/>
          <a:lstStyle/>
          <a:p>
            <a:r>
              <a:rPr lang="en-US" dirty="0"/>
              <a:t>Make a Map</a:t>
            </a:r>
          </a:p>
        </p:txBody>
      </p:sp>
      <p:sp>
        <p:nvSpPr>
          <p:cNvPr id="3" name="Content Placeholder 2">
            <a:extLst>
              <a:ext uri="{FF2B5EF4-FFF2-40B4-BE49-F238E27FC236}">
                <a16:creationId xmlns:a16="http://schemas.microsoft.com/office/drawing/2014/main" id="{0233085F-70CD-4358-950A-1E4EB48B5505}"/>
              </a:ext>
            </a:extLst>
          </p:cNvPr>
          <p:cNvSpPr>
            <a:spLocks noGrp="1"/>
          </p:cNvSpPr>
          <p:nvPr>
            <p:ph sz="half" idx="1"/>
          </p:nvPr>
        </p:nvSpPr>
        <p:spPr>
          <a:xfrm>
            <a:off x="838200" y="1680913"/>
            <a:ext cx="3770196" cy="4096698"/>
          </a:xfrm>
        </p:spPr>
        <p:txBody>
          <a:bodyPr>
            <a:normAutofit/>
          </a:bodyPr>
          <a:lstStyle/>
          <a:p>
            <a:pPr marL="0" indent="0">
              <a:buNone/>
            </a:pPr>
            <a:r>
              <a:rPr lang="en-US" dirty="0"/>
              <a:t>Idea: Create a map of your neighborhood - Mark your meeting place, who lives where, homes with natural gas and the meter locations. </a:t>
            </a:r>
          </a:p>
        </p:txBody>
      </p:sp>
      <p:pic>
        <p:nvPicPr>
          <p:cNvPr id="5" name="Content Placeholder 4">
            <a:extLst>
              <a:ext uri="{FF2B5EF4-FFF2-40B4-BE49-F238E27FC236}">
                <a16:creationId xmlns:a16="http://schemas.microsoft.com/office/drawing/2014/main" id="{629580FE-F1F8-4B14-BDDF-1DFEA1A3DE23}"/>
              </a:ext>
            </a:extLst>
          </p:cNvPr>
          <p:cNvPicPr>
            <a:picLocks noGrp="1" noChangeAspect="1"/>
          </p:cNvPicPr>
          <p:nvPr>
            <p:ph sz="half" idx="2"/>
          </p:nvPr>
        </p:nvPicPr>
        <p:blipFill>
          <a:blip r:embed="rId2"/>
          <a:stretch>
            <a:fillRect/>
          </a:stretch>
        </p:blipFill>
        <p:spPr>
          <a:xfrm>
            <a:off x="5426240" y="671148"/>
            <a:ext cx="5329991" cy="413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Isosceles Triangle 5">
            <a:extLst>
              <a:ext uri="{FF2B5EF4-FFF2-40B4-BE49-F238E27FC236}">
                <a16:creationId xmlns:a16="http://schemas.microsoft.com/office/drawing/2014/main" id="{8047589C-2553-4BB8-A3EA-41711DF5785F}"/>
              </a:ext>
            </a:extLst>
          </p:cNvPr>
          <p:cNvSpPr/>
          <p:nvPr/>
        </p:nvSpPr>
        <p:spPr>
          <a:xfrm>
            <a:off x="5574632" y="2772644"/>
            <a:ext cx="409074" cy="4077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06A364DE-F68D-40CE-94E2-AF17D168E85E}"/>
              </a:ext>
            </a:extLst>
          </p:cNvPr>
          <p:cNvSpPr/>
          <p:nvPr/>
        </p:nvSpPr>
        <p:spPr>
          <a:xfrm>
            <a:off x="6456947" y="1483894"/>
            <a:ext cx="409074" cy="585537"/>
          </a:xfrm>
          <a:prstGeom prst="mathMultipl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012578C6-9557-4078-89AB-CFAF6E75C31A}"/>
              </a:ext>
            </a:extLst>
          </p:cNvPr>
          <p:cNvSpPr/>
          <p:nvPr/>
        </p:nvSpPr>
        <p:spPr>
          <a:xfrm>
            <a:off x="7026442" y="671148"/>
            <a:ext cx="409074" cy="585537"/>
          </a:xfrm>
          <a:prstGeom prst="mathMultipl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AABA49F1-9823-484E-9E1D-6D722F31B8B6}"/>
              </a:ext>
            </a:extLst>
          </p:cNvPr>
          <p:cNvSpPr/>
          <p:nvPr/>
        </p:nvSpPr>
        <p:spPr>
          <a:xfrm>
            <a:off x="8895347" y="1411174"/>
            <a:ext cx="409074" cy="585537"/>
          </a:xfrm>
          <a:prstGeom prst="mathMultipl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31229535-FDD9-4C3F-AE81-35592556FAF7}"/>
              </a:ext>
            </a:extLst>
          </p:cNvPr>
          <p:cNvSpPr/>
          <p:nvPr/>
        </p:nvSpPr>
        <p:spPr>
          <a:xfrm>
            <a:off x="5859379" y="3497178"/>
            <a:ext cx="409074" cy="585537"/>
          </a:xfrm>
          <a:prstGeom prst="mathMultipl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CABBA07F-85B4-4728-8016-DF2A869B9114}"/>
              </a:ext>
            </a:extLst>
          </p:cNvPr>
          <p:cNvSpPr/>
          <p:nvPr/>
        </p:nvSpPr>
        <p:spPr>
          <a:xfrm>
            <a:off x="8927431" y="3472583"/>
            <a:ext cx="409074" cy="585537"/>
          </a:xfrm>
          <a:prstGeom prst="mathMultipl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0187EF7B-B95A-4F09-9FE9-7876BAA2BB80}"/>
              </a:ext>
            </a:extLst>
          </p:cNvPr>
          <p:cNvSpPr/>
          <p:nvPr/>
        </p:nvSpPr>
        <p:spPr>
          <a:xfrm>
            <a:off x="5775158" y="2141621"/>
            <a:ext cx="409074" cy="407711"/>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4A41797F-31BF-4E8B-97D6-C36A46B450D1}"/>
              </a:ext>
            </a:extLst>
          </p:cNvPr>
          <p:cNvSpPr/>
          <p:nvPr/>
        </p:nvSpPr>
        <p:spPr>
          <a:xfrm>
            <a:off x="5570621" y="4878925"/>
            <a:ext cx="409074" cy="4077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ross 13">
            <a:extLst>
              <a:ext uri="{FF2B5EF4-FFF2-40B4-BE49-F238E27FC236}">
                <a16:creationId xmlns:a16="http://schemas.microsoft.com/office/drawing/2014/main" id="{FA665449-E43C-447E-BBAD-F238726D831A}"/>
              </a:ext>
            </a:extLst>
          </p:cNvPr>
          <p:cNvSpPr/>
          <p:nvPr/>
        </p:nvSpPr>
        <p:spPr>
          <a:xfrm>
            <a:off x="5570621" y="5416839"/>
            <a:ext cx="409074" cy="407711"/>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B003C303-A4FA-4286-A60D-942C4720BE1E}"/>
              </a:ext>
            </a:extLst>
          </p:cNvPr>
          <p:cNvSpPr/>
          <p:nvPr/>
        </p:nvSpPr>
        <p:spPr>
          <a:xfrm>
            <a:off x="8099256" y="4790011"/>
            <a:ext cx="409074" cy="585537"/>
          </a:xfrm>
          <a:prstGeom prst="mathMultipl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02009E-A502-4317-9AB2-B2429A984269}"/>
              </a:ext>
            </a:extLst>
          </p:cNvPr>
          <p:cNvSpPr txBox="1"/>
          <p:nvPr/>
        </p:nvSpPr>
        <p:spPr>
          <a:xfrm>
            <a:off x="6063916" y="4898113"/>
            <a:ext cx="1884947" cy="369332"/>
          </a:xfrm>
          <a:prstGeom prst="rect">
            <a:avLst/>
          </a:prstGeom>
          <a:noFill/>
        </p:spPr>
        <p:txBody>
          <a:bodyPr wrap="square" rtlCol="0">
            <a:spAutoFit/>
          </a:bodyPr>
          <a:lstStyle/>
          <a:p>
            <a:r>
              <a:rPr lang="en-US" dirty="0">
                <a:solidFill>
                  <a:schemeClr val="bg2">
                    <a:lumMod val="10000"/>
                  </a:schemeClr>
                </a:solidFill>
              </a:rPr>
              <a:t>Meeting Place</a:t>
            </a:r>
          </a:p>
        </p:txBody>
      </p:sp>
      <p:sp>
        <p:nvSpPr>
          <p:cNvPr id="17" name="Rectangle 16">
            <a:extLst>
              <a:ext uri="{FF2B5EF4-FFF2-40B4-BE49-F238E27FC236}">
                <a16:creationId xmlns:a16="http://schemas.microsoft.com/office/drawing/2014/main" id="{C7737DFD-D93C-4647-BB6D-A5BDEB824F25}"/>
              </a:ext>
            </a:extLst>
          </p:cNvPr>
          <p:cNvSpPr/>
          <p:nvPr/>
        </p:nvSpPr>
        <p:spPr>
          <a:xfrm>
            <a:off x="6063916" y="5408710"/>
            <a:ext cx="1659172" cy="369332"/>
          </a:xfrm>
          <a:prstGeom prst="rect">
            <a:avLst/>
          </a:prstGeom>
        </p:spPr>
        <p:txBody>
          <a:bodyPr wrap="none">
            <a:spAutoFit/>
          </a:bodyPr>
          <a:lstStyle/>
          <a:p>
            <a:r>
              <a:rPr lang="en-US" dirty="0">
                <a:solidFill>
                  <a:schemeClr val="bg2">
                    <a:lumMod val="10000"/>
                  </a:schemeClr>
                </a:solidFill>
              </a:rPr>
              <a:t>First Aid Station</a:t>
            </a:r>
          </a:p>
        </p:txBody>
      </p:sp>
      <p:sp>
        <p:nvSpPr>
          <p:cNvPr id="18" name="Rectangle 17">
            <a:extLst>
              <a:ext uri="{FF2B5EF4-FFF2-40B4-BE49-F238E27FC236}">
                <a16:creationId xmlns:a16="http://schemas.microsoft.com/office/drawing/2014/main" id="{B43CCF6D-DFB5-40E9-BCF0-1040C9615485}"/>
              </a:ext>
            </a:extLst>
          </p:cNvPr>
          <p:cNvSpPr/>
          <p:nvPr/>
        </p:nvSpPr>
        <p:spPr>
          <a:xfrm>
            <a:off x="8508330" y="4906732"/>
            <a:ext cx="1250983" cy="369332"/>
          </a:xfrm>
          <a:prstGeom prst="rect">
            <a:avLst/>
          </a:prstGeom>
        </p:spPr>
        <p:txBody>
          <a:bodyPr wrap="none">
            <a:spAutoFit/>
          </a:bodyPr>
          <a:lstStyle/>
          <a:p>
            <a:r>
              <a:rPr lang="en-US" dirty="0">
                <a:solidFill>
                  <a:schemeClr val="bg2">
                    <a:lumMod val="10000"/>
                  </a:schemeClr>
                </a:solidFill>
              </a:rPr>
              <a:t>Gas Meters</a:t>
            </a:r>
          </a:p>
        </p:txBody>
      </p:sp>
      <p:sp>
        <p:nvSpPr>
          <p:cNvPr id="19" name="Rectangle 18">
            <a:extLst>
              <a:ext uri="{FF2B5EF4-FFF2-40B4-BE49-F238E27FC236}">
                <a16:creationId xmlns:a16="http://schemas.microsoft.com/office/drawing/2014/main" id="{72E59703-9E68-4D04-B993-82E248609C8F}"/>
              </a:ext>
            </a:extLst>
          </p:cNvPr>
          <p:cNvSpPr/>
          <p:nvPr/>
        </p:nvSpPr>
        <p:spPr>
          <a:xfrm>
            <a:off x="208547" y="6296526"/>
            <a:ext cx="1395664" cy="29677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24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2CFAD-8B4D-6D57-D1C1-408A803F0B04}"/>
              </a:ext>
            </a:extLst>
          </p:cNvPr>
          <p:cNvSpPr txBox="1"/>
          <p:nvPr/>
        </p:nvSpPr>
        <p:spPr>
          <a:xfrm>
            <a:off x="1969768" y="518132"/>
            <a:ext cx="2105063" cy="1107996"/>
          </a:xfrm>
          <a:prstGeom prst="rect">
            <a:avLst/>
          </a:prstGeom>
          <a:noFill/>
        </p:spPr>
        <p:txBody>
          <a:bodyPr wrap="none" rtlCol="0">
            <a:spAutoFit/>
          </a:bodyPr>
          <a:lstStyle/>
          <a:p>
            <a:r>
              <a:rPr lang="en-US" sz="6600" dirty="0"/>
              <a:t>HUBS</a:t>
            </a:r>
          </a:p>
        </p:txBody>
      </p:sp>
      <p:pic>
        <p:nvPicPr>
          <p:cNvPr id="3" name="Picture 2" descr="A map of seattle with different colored icons&#10;&#10;AI-generated content may be incorrect.">
            <a:extLst>
              <a:ext uri="{FF2B5EF4-FFF2-40B4-BE49-F238E27FC236}">
                <a16:creationId xmlns:a16="http://schemas.microsoft.com/office/drawing/2014/main" id="{75834457-7933-0E9C-1CAE-BD112B43C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739" y="0"/>
            <a:ext cx="3549878" cy="5939779"/>
          </a:xfrm>
          <a:prstGeom prst="rect">
            <a:avLst/>
          </a:prstGeom>
        </p:spPr>
      </p:pic>
      <p:sp>
        <p:nvSpPr>
          <p:cNvPr id="6" name="TextBox 5">
            <a:extLst>
              <a:ext uri="{FF2B5EF4-FFF2-40B4-BE49-F238E27FC236}">
                <a16:creationId xmlns:a16="http://schemas.microsoft.com/office/drawing/2014/main" id="{4E679BF3-6364-F2B3-D570-20F56C04E712}"/>
              </a:ext>
            </a:extLst>
          </p:cNvPr>
          <p:cNvSpPr txBox="1"/>
          <p:nvPr/>
        </p:nvSpPr>
        <p:spPr>
          <a:xfrm>
            <a:off x="407963" y="1969477"/>
            <a:ext cx="5228675" cy="646331"/>
          </a:xfrm>
          <a:prstGeom prst="rect">
            <a:avLst/>
          </a:prstGeom>
          <a:noFill/>
        </p:spPr>
        <p:txBody>
          <a:bodyPr wrap="none" rtlCol="0">
            <a:spAutoFit/>
          </a:bodyPr>
          <a:lstStyle/>
          <a:p>
            <a:r>
              <a:rPr lang="en-US" sz="3600" dirty="0"/>
              <a:t>SeattleEmergencyHubs.org</a:t>
            </a:r>
          </a:p>
        </p:txBody>
      </p:sp>
    </p:spTree>
    <p:extLst>
      <p:ext uri="{BB962C8B-B14F-4D97-AF65-F5344CB8AC3E}">
        <p14:creationId xmlns:p14="http://schemas.microsoft.com/office/powerpoint/2010/main" val="188534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ap&#10;&#10;AI-generated content may be incorrect.">
            <a:extLst>
              <a:ext uri="{FF2B5EF4-FFF2-40B4-BE49-F238E27FC236}">
                <a16:creationId xmlns:a16="http://schemas.microsoft.com/office/drawing/2014/main" id="{5C20958B-82D9-C25D-531B-96003951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397" y="132080"/>
            <a:ext cx="9987205" cy="5781689"/>
          </a:xfrm>
          <a:prstGeom prst="rect">
            <a:avLst/>
          </a:prstGeom>
        </p:spPr>
      </p:pic>
      <p:sp>
        <p:nvSpPr>
          <p:cNvPr id="5" name="Oval 4">
            <a:extLst>
              <a:ext uri="{FF2B5EF4-FFF2-40B4-BE49-F238E27FC236}">
                <a16:creationId xmlns:a16="http://schemas.microsoft.com/office/drawing/2014/main" id="{A6FEF4DC-6A31-0BE3-339A-46992AC1B593}"/>
              </a:ext>
            </a:extLst>
          </p:cNvPr>
          <p:cNvSpPr/>
          <p:nvPr/>
        </p:nvSpPr>
        <p:spPr>
          <a:xfrm>
            <a:off x="8453120" y="1778000"/>
            <a:ext cx="518160" cy="538480"/>
          </a:xfrm>
          <a:prstGeom prst="ellipse">
            <a:avLst/>
          </a:prstGeom>
          <a:noFill/>
          <a:ln w="3810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132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403F-EDE5-4671-9BED-C51A93EE6F5D}"/>
              </a:ext>
            </a:extLst>
          </p:cNvPr>
          <p:cNvSpPr>
            <a:spLocks noGrp="1"/>
          </p:cNvSpPr>
          <p:nvPr>
            <p:ph type="title"/>
          </p:nvPr>
        </p:nvSpPr>
        <p:spPr>
          <a:xfrm>
            <a:off x="532595" y="365126"/>
            <a:ext cx="10515600" cy="743584"/>
          </a:xfrm>
        </p:spPr>
        <p:txBody>
          <a:bodyPr>
            <a:normAutofit/>
          </a:bodyPr>
          <a:lstStyle/>
          <a:p>
            <a:r>
              <a:rPr lang="en-US" dirty="0"/>
              <a:t>Home Hazard Mitigation and Retrofitting</a:t>
            </a:r>
          </a:p>
        </p:txBody>
      </p:sp>
      <p:sp>
        <p:nvSpPr>
          <p:cNvPr id="3" name="Content Placeholder 2">
            <a:extLst>
              <a:ext uri="{FF2B5EF4-FFF2-40B4-BE49-F238E27FC236}">
                <a16:creationId xmlns:a16="http://schemas.microsoft.com/office/drawing/2014/main" id="{30FCDD3D-59A3-4D54-9839-9E968666E717}"/>
              </a:ext>
            </a:extLst>
          </p:cNvPr>
          <p:cNvSpPr>
            <a:spLocks noGrp="1"/>
          </p:cNvSpPr>
          <p:nvPr>
            <p:ph sz="half" idx="1"/>
          </p:nvPr>
        </p:nvSpPr>
        <p:spPr>
          <a:xfrm>
            <a:off x="532596" y="3599336"/>
            <a:ext cx="5879633" cy="2418236"/>
          </a:xfrm>
        </p:spPr>
        <p:txBody>
          <a:bodyPr>
            <a:normAutofit fontScale="92500" lnSpcReduction="20000"/>
          </a:bodyPr>
          <a:lstStyle/>
          <a:p>
            <a:pPr marL="0" indent="0">
              <a:lnSpc>
                <a:spcPct val="100000"/>
              </a:lnSpc>
              <a:spcBef>
                <a:spcPts val="0"/>
              </a:spcBef>
              <a:buNone/>
            </a:pPr>
            <a:r>
              <a:rPr lang="en-US" sz="2400" b="1" dirty="0"/>
              <a:t>Go on a 30 minute home hazard hunt.</a:t>
            </a:r>
          </a:p>
          <a:p>
            <a:pPr marL="0" indent="0">
              <a:lnSpc>
                <a:spcPct val="100000"/>
              </a:lnSpc>
              <a:spcBef>
                <a:spcPts val="0"/>
              </a:spcBef>
              <a:buNone/>
            </a:pPr>
            <a:endParaRPr lang="en-US" sz="2400" b="1" dirty="0"/>
          </a:p>
          <a:p>
            <a:pPr marL="0" indent="0">
              <a:lnSpc>
                <a:spcPct val="100000"/>
              </a:lnSpc>
              <a:spcBef>
                <a:spcPts val="0"/>
              </a:spcBef>
              <a:buNone/>
            </a:pPr>
            <a:r>
              <a:rPr lang="en-US" sz="2400" b="1" dirty="0"/>
              <a:t>Attend a free home retrofit class. </a:t>
            </a:r>
          </a:p>
          <a:p>
            <a:pPr marL="0" indent="0">
              <a:lnSpc>
                <a:spcPct val="100000"/>
              </a:lnSpc>
              <a:spcBef>
                <a:spcPts val="0"/>
              </a:spcBef>
              <a:buNone/>
            </a:pPr>
            <a:r>
              <a:rPr lang="en-US" sz="2400" i="1" dirty="0"/>
              <a:t>Visit seattle.gov/emergency to register on our events calendar.</a:t>
            </a:r>
          </a:p>
          <a:p>
            <a:pPr marL="0" indent="0">
              <a:lnSpc>
                <a:spcPct val="100000"/>
              </a:lnSpc>
              <a:spcBef>
                <a:spcPts val="0"/>
              </a:spcBef>
              <a:buNone/>
            </a:pPr>
            <a:endParaRPr lang="en-US" sz="2400" b="1" dirty="0"/>
          </a:p>
          <a:p>
            <a:pPr marL="0" indent="0">
              <a:lnSpc>
                <a:spcPct val="100000"/>
              </a:lnSpc>
              <a:spcBef>
                <a:spcPts val="0"/>
              </a:spcBef>
              <a:buNone/>
            </a:pPr>
            <a:r>
              <a:rPr lang="en-US" sz="2400" b="1" dirty="0"/>
              <a:t>Retrofit your home</a:t>
            </a:r>
          </a:p>
          <a:p>
            <a:pPr marL="0" indent="0">
              <a:lnSpc>
                <a:spcPct val="100000"/>
              </a:lnSpc>
              <a:spcBef>
                <a:spcPts val="0"/>
              </a:spcBef>
              <a:buNone/>
            </a:pPr>
            <a:r>
              <a:rPr lang="en-US" sz="2400" i="1" dirty="0"/>
              <a:t>See a list of contractors on OEM’s website.</a:t>
            </a:r>
          </a:p>
        </p:txBody>
      </p:sp>
      <p:pic>
        <p:nvPicPr>
          <p:cNvPr id="5" name="officedinning.mpeg">
            <a:hlinkClick r:id="" action="ppaction://media"/>
            <a:extLst>
              <a:ext uri="{FF2B5EF4-FFF2-40B4-BE49-F238E27FC236}">
                <a16:creationId xmlns:a16="http://schemas.microsoft.com/office/drawing/2014/main" id="{37FB8121-FB9B-4A5F-AE68-67A3632DA8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17970" y="1679156"/>
            <a:ext cx="5132873" cy="3499687"/>
          </a:xfrm>
          <a:prstGeom prst="rect">
            <a:avLst/>
          </a:prstGeom>
        </p:spPr>
      </p:pic>
      <p:sp>
        <p:nvSpPr>
          <p:cNvPr id="6" name="Content Placeholder 2">
            <a:extLst>
              <a:ext uri="{FF2B5EF4-FFF2-40B4-BE49-F238E27FC236}">
                <a16:creationId xmlns:a16="http://schemas.microsoft.com/office/drawing/2014/main" id="{AC642075-19DC-4297-8A0C-83EE21A07462}"/>
              </a:ext>
            </a:extLst>
          </p:cNvPr>
          <p:cNvSpPr txBox="1">
            <a:spLocks/>
          </p:cNvSpPr>
          <p:nvPr/>
        </p:nvSpPr>
        <p:spPr>
          <a:xfrm>
            <a:off x="532595" y="1272540"/>
            <a:ext cx="5879633" cy="24182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i="1" dirty="0"/>
              <a:t>Secure the following: </a:t>
            </a:r>
          </a:p>
          <a:p>
            <a:pPr marL="457200" indent="-457200">
              <a:lnSpc>
                <a:spcPct val="100000"/>
              </a:lnSpc>
              <a:spcBef>
                <a:spcPts val="0"/>
              </a:spcBef>
              <a:buAutoNum type="arabicPeriod"/>
            </a:pPr>
            <a:r>
              <a:rPr lang="en-US" sz="2400" dirty="0"/>
              <a:t>Large furniture</a:t>
            </a:r>
          </a:p>
          <a:p>
            <a:pPr marL="457200" indent="-457200">
              <a:lnSpc>
                <a:spcPct val="100000"/>
              </a:lnSpc>
              <a:spcBef>
                <a:spcPts val="0"/>
              </a:spcBef>
              <a:buAutoNum type="arabicPeriod"/>
            </a:pPr>
            <a:r>
              <a:rPr lang="en-US" sz="2400" dirty="0"/>
              <a:t>Wall hangings</a:t>
            </a:r>
          </a:p>
          <a:p>
            <a:pPr marL="457200" indent="-457200">
              <a:lnSpc>
                <a:spcPct val="100000"/>
              </a:lnSpc>
              <a:spcBef>
                <a:spcPts val="0"/>
              </a:spcBef>
              <a:buAutoNum type="arabicPeriod"/>
            </a:pPr>
            <a:r>
              <a:rPr lang="en-US" sz="2400" dirty="0"/>
              <a:t>Kitchen cabinets &amp; contents</a:t>
            </a:r>
          </a:p>
          <a:p>
            <a:pPr marL="457200" indent="-457200">
              <a:lnSpc>
                <a:spcPct val="100000"/>
              </a:lnSpc>
              <a:spcBef>
                <a:spcPts val="0"/>
              </a:spcBef>
              <a:buAutoNum type="arabicPeriod"/>
            </a:pPr>
            <a:r>
              <a:rPr lang="en-US" sz="2400" dirty="0"/>
              <a:t>Water heater</a:t>
            </a:r>
          </a:p>
          <a:p>
            <a:pPr marL="457200" indent="-457200">
              <a:lnSpc>
                <a:spcPct val="100000"/>
              </a:lnSpc>
              <a:spcBef>
                <a:spcPts val="0"/>
              </a:spcBef>
              <a:buAutoNum type="arabicPeriod"/>
            </a:pPr>
            <a:r>
              <a:rPr lang="en-US" sz="2400" dirty="0"/>
              <a:t>Washer/Dryer</a:t>
            </a:r>
          </a:p>
          <a:p>
            <a:pPr marL="457200" indent="-457200">
              <a:lnSpc>
                <a:spcPct val="100000"/>
              </a:lnSpc>
              <a:spcBef>
                <a:spcPts val="0"/>
              </a:spcBef>
              <a:buAutoNum type="arabicPeriod"/>
            </a:pPr>
            <a:r>
              <a:rPr lang="en-US" sz="2400" dirty="0"/>
              <a:t>Stoves</a:t>
            </a:r>
          </a:p>
          <a:p>
            <a:pPr marL="457200" indent="-457200">
              <a:lnSpc>
                <a:spcPct val="100000"/>
              </a:lnSpc>
              <a:spcBef>
                <a:spcPts val="0"/>
              </a:spcBef>
              <a:buAutoNum type="arabicPeriod"/>
            </a:pPr>
            <a:r>
              <a:rPr lang="en-US" sz="2400" dirty="0"/>
              <a:t>Hazardous Materials</a:t>
            </a:r>
          </a:p>
        </p:txBody>
      </p:sp>
    </p:spTree>
    <p:extLst>
      <p:ext uri="{BB962C8B-B14F-4D97-AF65-F5344CB8AC3E}">
        <p14:creationId xmlns:p14="http://schemas.microsoft.com/office/powerpoint/2010/main" val="667970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C6D4D6D2-A73D-838E-4DDF-F6BDA6A69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155" y="398530"/>
            <a:ext cx="9605086" cy="5591433"/>
          </a:xfrm>
          <a:prstGeom prst="rect">
            <a:avLst/>
          </a:prstGeom>
        </p:spPr>
      </p:pic>
      <p:sp>
        <p:nvSpPr>
          <p:cNvPr id="6" name="TextBox 5">
            <a:extLst>
              <a:ext uri="{FF2B5EF4-FFF2-40B4-BE49-F238E27FC236}">
                <a16:creationId xmlns:a16="http://schemas.microsoft.com/office/drawing/2014/main" id="{BDF31BDD-4FDE-ECBF-807E-0E21D2BF1409}"/>
              </a:ext>
            </a:extLst>
          </p:cNvPr>
          <p:cNvSpPr txBox="1"/>
          <p:nvPr/>
        </p:nvSpPr>
        <p:spPr>
          <a:xfrm>
            <a:off x="3635338" y="-1580"/>
            <a:ext cx="4236720" cy="400110"/>
          </a:xfrm>
          <a:prstGeom prst="rect">
            <a:avLst/>
          </a:prstGeom>
          <a:noFill/>
        </p:spPr>
        <p:txBody>
          <a:bodyPr wrap="square" rtlCol="0">
            <a:spAutoFit/>
          </a:bodyPr>
          <a:lstStyle/>
          <a:p>
            <a:r>
              <a:rPr lang="en-US" sz="2000" b="1" dirty="0"/>
              <a:t>Seattle.gov/emergency-management</a:t>
            </a:r>
          </a:p>
        </p:txBody>
      </p:sp>
    </p:spTree>
    <p:extLst>
      <p:ext uri="{BB962C8B-B14F-4D97-AF65-F5344CB8AC3E}">
        <p14:creationId xmlns:p14="http://schemas.microsoft.com/office/powerpoint/2010/main" val="182055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edroom.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2508" y="78971"/>
            <a:ext cx="8304524" cy="5662173"/>
          </a:xfrm>
          <a:prstGeom prst="rect">
            <a:avLst/>
          </a:prstGeom>
        </p:spPr>
      </p:pic>
    </p:spTree>
    <p:extLst>
      <p:ext uri="{BB962C8B-B14F-4D97-AF65-F5344CB8AC3E}">
        <p14:creationId xmlns:p14="http://schemas.microsoft.com/office/powerpoint/2010/main" val="3831658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8531-C51C-43C2-B34D-A37F4E464754}"/>
              </a:ext>
            </a:extLst>
          </p:cNvPr>
          <p:cNvSpPr>
            <a:spLocks noGrp="1"/>
          </p:cNvSpPr>
          <p:nvPr>
            <p:ph type="title"/>
          </p:nvPr>
        </p:nvSpPr>
        <p:spPr/>
        <p:txBody>
          <a:bodyPr/>
          <a:lstStyle/>
          <a:p>
            <a:r>
              <a:rPr lang="en-US" dirty="0"/>
              <a:t>Build a Kit</a:t>
            </a:r>
          </a:p>
        </p:txBody>
      </p:sp>
      <p:sp>
        <p:nvSpPr>
          <p:cNvPr id="3" name="Content Placeholder 2">
            <a:extLst>
              <a:ext uri="{FF2B5EF4-FFF2-40B4-BE49-F238E27FC236}">
                <a16:creationId xmlns:a16="http://schemas.microsoft.com/office/drawing/2014/main" id="{C1725E16-6F46-49AB-9E97-02FD78A66BAC}"/>
              </a:ext>
            </a:extLst>
          </p:cNvPr>
          <p:cNvSpPr>
            <a:spLocks noGrp="1"/>
          </p:cNvSpPr>
          <p:nvPr>
            <p:ph sz="half" idx="1"/>
          </p:nvPr>
        </p:nvSpPr>
        <p:spPr>
          <a:xfrm>
            <a:off x="838200" y="1554481"/>
            <a:ext cx="5181600" cy="4299158"/>
          </a:xfrm>
        </p:spPr>
        <p:txBody>
          <a:bodyPr>
            <a:normAutofit fontScale="92500" lnSpcReduction="20000"/>
          </a:bodyPr>
          <a:lstStyle/>
          <a:p>
            <a:r>
              <a:rPr lang="en-US" dirty="0"/>
              <a:t>Be prepared to be on your own for 14 days. </a:t>
            </a:r>
            <a:br>
              <a:rPr lang="en-US" dirty="0"/>
            </a:br>
            <a:endParaRPr lang="en-US" dirty="0"/>
          </a:p>
          <a:p>
            <a:r>
              <a:rPr lang="en-US" dirty="0"/>
              <a:t>Think about what you use on a daily basis, and include those items in your kit: </a:t>
            </a:r>
            <a:r>
              <a:rPr lang="en-US" b="1" dirty="0">
                <a:solidFill>
                  <a:srgbClr val="00B050"/>
                </a:solidFill>
              </a:rPr>
              <a:t>Food, water</a:t>
            </a:r>
            <a:r>
              <a:rPr lang="en-US" dirty="0"/>
              <a:t>, </a:t>
            </a:r>
            <a:r>
              <a:rPr lang="en-US" b="1" dirty="0">
                <a:solidFill>
                  <a:srgbClr val="00B0F0"/>
                </a:solidFill>
              </a:rPr>
              <a:t>stay warm &amp; dry</a:t>
            </a:r>
            <a:r>
              <a:rPr lang="en-US" dirty="0"/>
              <a:t>, </a:t>
            </a:r>
            <a:r>
              <a:rPr lang="en-US" b="1" dirty="0">
                <a:solidFill>
                  <a:srgbClr val="7030A0"/>
                </a:solidFill>
              </a:rPr>
              <a:t>safe light source</a:t>
            </a:r>
            <a:r>
              <a:rPr lang="en-US" dirty="0"/>
              <a:t>, </a:t>
            </a:r>
            <a:r>
              <a:rPr lang="en-US" b="1" dirty="0">
                <a:solidFill>
                  <a:srgbClr val="FF0000"/>
                </a:solidFill>
              </a:rPr>
              <a:t>medication/health</a:t>
            </a:r>
            <a:br>
              <a:rPr lang="en-US" dirty="0"/>
            </a:br>
            <a:endParaRPr lang="en-US" dirty="0"/>
          </a:p>
          <a:p>
            <a:r>
              <a:rPr lang="en-US" dirty="0"/>
              <a:t>Have a kit in your car and at work (get home bag)</a:t>
            </a:r>
          </a:p>
        </p:txBody>
      </p:sp>
      <p:pic>
        <p:nvPicPr>
          <p:cNvPr id="5" name="Content Placeholder 4">
            <a:extLst>
              <a:ext uri="{FF2B5EF4-FFF2-40B4-BE49-F238E27FC236}">
                <a16:creationId xmlns:a16="http://schemas.microsoft.com/office/drawing/2014/main" id="{C0A37B8F-2F8C-431B-BAA7-CDF2CAB615B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54641" y="1565595"/>
            <a:ext cx="4299159" cy="4299159"/>
          </a:xfrm>
          <a:prstGeom prst="rect">
            <a:avLst/>
          </a:prstGeom>
        </p:spPr>
      </p:pic>
    </p:spTree>
    <p:extLst>
      <p:ext uri="{BB962C8B-B14F-4D97-AF65-F5344CB8AC3E}">
        <p14:creationId xmlns:p14="http://schemas.microsoft.com/office/powerpoint/2010/main" val="1135078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6379" y="394855"/>
            <a:ext cx="5139100" cy="852053"/>
          </a:xfrm>
        </p:spPr>
        <p:txBody>
          <a:bodyPr>
            <a:normAutofit/>
          </a:bodyPr>
          <a:lstStyle/>
          <a:p>
            <a:r>
              <a:rPr lang="en-US" dirty="0"/>
              <a:t>“Get Home Bag”</a:t>
            </a:r>
          </a:p>
        </p:txBody>
      </p:sp>
      <p:sp>
        <p:nvSpPr>
          <p:cNvPr id="5" name="TextBox 4"/>
          <p:cNvSpPr txBox="1"/>
          <p:nvPr/>
        </p:nvSpPr>
        <p:spPr>
          <a:xfrm>
            <a:off x="1766454" y="1305791"/>
            <a:ext cx="4987636" cy="3970318"/>
          </a:xfrm>
          <a:prstGeom prst="rect">
            <a:avLst/>
          </a:prstGeom>
          <a:noFill/>
        </p:spPr>
        <p:txBody>
          <a:bodyPr wrap="square" rtlCol="0">
            <a:spAutoFit/>
          </a:bodyPr>
          <a:lstStyle/>
          <a:p>
            <a:pPr marL="742950" lvl="1" indent="-285750">
              <a:buFontTx/>
              <a:buChar char="-"/>
            </a:pPr>
            <a:r>
              <a:rPr lang="en-US" dirty="0"/>
              <a:t>Water &amp; Food</a:t>
            </a:r>
          </a:p>
          <a:p>
            <a:pPr marL="742950" lvl="1" indent="-285750">
              <a:buFontTx/>
              <a:buChar char="-"/>
            </a:pPr>
            <a:r>
              <a:rPr lang="en-US" dirty="0"/>
              <a:t>Sturdy shoes</a:t>
            </a:r>
          </a:p>
          <a:p>
            <a:pPr marL="742950" lvl="1" indent="-285750">
              <a:buFontTx/>
              <a:buChar char="-"/>
            </a:pPr>
            <a:r>
              <a:rPr lang="en-US" dirty="0"/>
              <a:t>Rain poncho</a:t>
            </a:r>
          </a:p>
          <a:p>
            <a:pPr marL="742950" lvl="1" indent="-285750">
              <a:buFontTx/>
              <a:buChar char="-"/>
            </a:pPr>
            <a:r>
              <a:rPr lang="en-US" b="1" dirty="0"/>
              <a:t>Paper Map!</a:t>
            </a:r>
          </a:p>
          <a:p>
            <a:pPr marL="742950" lvl="1" indent="-285750">
              <a:buFontTx/>
              <a:buChar char="-"/>
            </a:pPr>
            <a:r>
              <a:rPr lang="en-US" dirty="0"/>
              <a:t>Whistle</a:t>
            </a:r>
          </a:p>
          <a:p>
            <a:pPr marL="742950" lvl="1" indent="-285750">
              <a:buFontTx/>
              <a:buChar char="-"/>
            </a:pPr>
            <a:r>
              <a:rPr lang="en-US" dirty="0"/>
              <a:t>Mask</a:t>
            </a:r>
          </a:p>
          <a:p>
            <a:pPr marL="742950" lvl="1" indent="-285750">
              <a:buFontTx/>
              <a:buChar char="-"/>
            </a:pPr>
            <a:r>
              <a:rPr lang="en-US" dirty="0"/>
              <a:t>Flashlight / Headlamp</a:t>
            </a:r>
          </a:p>
          <a:p>
            <a:pPr marL="742950" lvl="1" indent="-285750">
              <a:buFontTx/>
              <a:buChar char="-"/>
            </a:pPr>
            <a:r>
              <a:rPr lang="en-US" dirty="0"/>
              <a:t>Extra batteries</a:t>
            </a:r>
          </a:p>
          <a:p>
            <a:pPr marL="742950" lvl="1" indent="-285750">
              <a:buFontTx/>
              <a:buChar char="-"/>
            </a:pPr>
            <a:r>
              <a:rPr lang="en-US" dirty="0"/>
              <a:t>Cash</a:t>
            </a:r>
          </a:p>
          <a:p>
            <a:pPr marL="742950" lvl="1" indent="-285750">
              <a:buFontTx/>
              <a:buChar char="-"/>
            </a:pPr>
            <a:r>
              <a:rPr lang="en-US" dirty="0"/>
              <a:t>Picture of family / pets</a:t>
            </a:r>
          </a:p>
          <a:p>
            <a:pPr marL="742950" lvl="1" indent="-285750">
              <a:buFontTx/>
              <a:buChar char="-"/>
            </a:pPr>
            <a:r>
              <a:rPr lang="en-US" b="1" dirty="0"/>
              <a:t>Emergency phone numbers</a:t>
            </a:r>
          </a:p>
          <a:p>
            <a:pPr marL="1200150" lvl="2" indent="-285750">
              <a:buFontTx/>
              <a:buChar char="-"/>
            </a:pPr>
            <a:r>
              <a:rPr lang="en-US" dirty="0"/>
              <a:t>Loved ones</a:t>
            </a:r>
          </a:p>
          <a:p>
            <a:pPr marL="1200150" lvl="2" indent="-285750">
              <a:buFontTx/>
              <a:buChar char="-"/>
            </a:pPr>
            <a:r>
              <a:rPr lang="en-US" dirty="0"/>
              <a:t>Out-of-town contact</a:t>
            </a:r>
          </a:p>
          <a:p>
            <a:endParaRPr lang="en-US" dirty="0"/>
          </a:p>
        </p:txBody>
      </p:sp>
      <p:pic>
        <p:nvPicPr>
          <p:cNvPr id="6" name="Picture 2" descr="C:\Users\Carl\Desktop\Sn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090" y="255586"/>
            <a:ext cx="4888778" cy="541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762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FA91-4064-448C-A692-6EFD9A4B5000}"/>
              </a:ext>
            </a:extLst>
          </p:cNvPr>
          <p:cNvSpPr>
            <a:spLocks noGrp="1"/>
          </p:cNvSpPr>
          <p:nvPr>
            <p:ph type="title"/>
          </p:nvPr>
        </p:nvSpPr>
        <p:spPr>
          <a:xfrm>
            <a:off x="475523" y="365125"/>
            <a:ext cx="10515600" cy="754456"/>
          </a:xfrm>
        </p:spPr>
        <p:txBody>
          <a:bodyPr/>
          <a:lstStyle/>
          <a:p>
            <a:r>
              <a:rPr lang="en-US" dirty="0"/>
              <a:t>What to do during an earthquake</a:t>
            </a:r>
          </a:p>
        </p:txBody>
      </p:sp>
      <p:sp>
        <p:nvSpPr>
          <p:cNvPr id="3" name="Content Placeholder 2">
            <a:extLst>
              <a:ext uri="{FF2B5EF4-FFF2-40B4-BE49-F238E27FC236}">
                <a16:creationId xmlns:a16="http://schemas.microsoft.com/office/drawing/2014/main" id="{410FD4E2-A8E1-44FF-BFB7-AE23F9477695}"/>
              </a:ext>
            </a:extLst>
          </p:cNvPr>
          <p:cNvSpPr>
            <a:spLocks noGrp="1"/>
          </p:cNvSpPr>
          <p:nvPr>
            <p:ph idx="1"/>
          </p:nvPr>
        </p:nvSpPr>
        <p:spPr>
          <a:xfrm>
            <a:off x="125730" y="4309110"/>
            <a:ext cx="5612130" cy="1603839"/>
          </a:xfrm>
        </p:spPr>
        <p:txBody>
          <a:bodyPr>
            <a:normAutofit fontScale="70000" lnSpcReduction="20000"/>
          </a:bodyPr>
          <a:lstStyle/>
          <a:p>
            <a:r>
              <a:rPr lang="en-US" dirty="0"/>
              <a:t>Don’t run during the shaking</a:t>
            </a:r>
          </a:p>
          <a:p>
            <a:r>
              <a:rPr lang="en-US" dirty="0"/>
              <a:t>Drop, Cover, and Hold under a desk or table</a:t>
            </a:r>
          </a:p>
          <a:p>
            <a:r>
              <a:rPr lang="en-US" dirty="0"/>
              <a:t>If there’s no table, find the nearest safe place beside an inside wall. </a:t>
            </a:r>
          </a:p>
        </p:txBody>
      </p:sp>
      <p:pic>
        <p:nvPicPr>
          <p:cNvPr id="4" name="Content Placeholder 4">
            <a:extLst>
              <a:ext uri="{FF2B5EF4-FFF2-40B4-BE49-F238E27FC236}">
                <a16:creationId xmlns:a16="http://schemas.microsoft.com/office/drawing/2014/main" id="{4AFCECE3-B827-434D-BE9F-8E69C0367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319" y="1119581"/>
            <a:ext cx="5976009" cy="1626416"/>
          </a:xfrm>
          <a:prstGeom prst="rect">
            <a:avLst/>
          </a:prstGeom>
        </p:spPr>
      </p:pic>
      <p:pic>
        <p:nvPicPr>
          <p:cNvPr id="5" name="Picture 4">
            <a:extLst>
              <a:ext uri="{FF2B5EF4-FFF2-40B4-BE49-F238E27FC236}">
                <a16:creationId xmlns:a16="http://schemas.microsoft.com/office/drawing/2014/main" id="{0536CE97-06C9-4FD5-AEA5-DDEF7A2C3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469" y="2723137"/>
            <a:ext cx="6593708" cy="1354586"/>
          </a:xfrm>
          <a:prstGeom prst="rect">
            <a:avLst/>
          </a:prstGeom>
        </p:spPr>
      </p:pic>
      <p:sp>
        <p:nvSpPr>
          <p:cNvPr id="6" name="Rectangle 5">
            <a:extLst>
              <a:ext uri="{FF2B5EF4-FFF2-40B4-BE49-F238E27FC236}">
                <a16:creationId xmlns:a16="http://schemas.microsoft.com/office/drawing/2014/main" id="{F9E6C3F6-500C-435D-A9AB-BE3CF441E393}"/>
              </a:ext>
            </a:extLst>
          </p:cNvPr>
          <p:cNvSpPr/>
          <p:nvPr/>
        </p:nvSpPr>
        <p:spPr>
          <a:xfrm>
            <a:off x="5733323" y="4291869"/>
            <a:ext cx="6332946" cy="1446550"/>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tx2">
                    <a:lumMod val="50000"/>
                  </a:schemeClr>
                </a:solidFill>
              </a:rPr>
              <a:t>If outside in an open area, sit down and cover your head with your arms</a:t>
            </a:r>
          </a:p>
          <a:p>
            <a:pPr marL="285750" indent="-285750">
              <a:buFont typeface="Arial" panose="020B0604020202020204" pitchFamily="34" charset="0"/>
              <a:buChar char="•"/>
            </a:pPr>
            <a:r>
              <a:rPr lang="en-US" sz="2200" dirty="0">
                <a:solidFill>
                  <a:schemeClr val="tx2">
                    <a:lumMod val="50000"/>
                  </a:schemeClr>
                </a:solidFill>
              </a:rPr>
              <a:t>If in the ‘danger zone’ next to a building, try to get back into the building and find shelter.</a:t>
            </a:r>
          </a:p>
        </p:txBody>
      </p:sp>
    </p:spTree>
    <p:extLst>
      <p:ext uri="{BB962C8B-B14F-4D97-AF65-F5344CB8AC3E}">
        <p14:creationId xmlns:p14="http://schemas.microsoft.com/office/powerpoint/2010/main" val="491657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0B11-2301-4057-BDBD-ACE13150FE66}"/>
              </a:ext>
            </a:extLst>
          </p:cNvPr>
          <p:cNvSpPr>
            <a:spLocks noGrp="1"/>
          </p:cNvSpPr>
          <p:nvPr>
            <p:ph type="title"/>
          </p:nvPr>
        </p:nvSpPr>
        <p:spPr>
          <a:xfrm>
            <a:off x="838200" y="254204"/>
            <a:ext cx="10515600" cy="755015"/>
          </a:xfrm>
        </p:spPr>
        <p:txBody>
          <a:bodyPr/>
          <a:lstStyle/>
          <a:p>
            <a:r>
              <a:rPr lang="en-US" dirty="0"/>
              <a:t>What to do after an earthquake</a:t>
            </a:r>
          </a:p>
        </p:txBody>
      </p:sp>
      <p:sp>
        <p:nvSpPr>
          <p:cNvPr id="3" name="Content Placeholder 2">
            <a:extLst>
              <a:ext uri="{FF2B5EF4-FFF2-40B4-BE49-F238E27FC236}">
                <a16:creationId xmlns:a16="http://schemas.microsoft.com/office/drawing/2014/main" id="{3089A48F-C33C-4F68-BA2A-526CE520265E}"/>
              </a:ext>
            </a:extLst>
          </p:cNvPr>
          <p:cNvSpPr>
            <a:spLocks noGrp="1"/>
          </p:cNvSpPr>
          <p:nvPr>
            <p:ph idx="1"/>
          </p:nvPr>
        </p:nvSpPr>
        <p:spPr>
          <a:xfrm>
            <a:off x="838200" y="1371600"/>
            <a:ext cx="6614160" cy="4541349"/>
          </a:xfrm>
        </p:spPr>
        <p:txBody>
          <a:bodyPr>
            <a:normAutofit lnSpcReduction="10000"/>
          </a:bodyPr>
          <a:lstStyle/>
          <a:p>
            <a:pPr marL="514350" indent="-514350">
              <a:buAutoNum type="arabicPeriod"/>
            </a:pPr>
            <a:r>
              <a:rPr lang="en-US" sz="4000" b="1" dirty="0"/>
              <a:t>Check on yourself and your family for injuries</a:t>
            </a:r>
            <a:br>
              <a:rPr lang="en-US" sz="4000" b="1" dirty="0"/>
            </a:br>
            <a:endParaRPr lang="en-US" sz="4000" b="1" dirty="0"/>
          </a:p>
          <a:p>
            <a:pPr marL="514350" indent="-514350">
              <a:buAutoNum type="arabicPeriod"/>
            </a:pPr>
            <a:r>
              <a:rPr lang="en-US" sz="4000" b="1" dirty="0"/>
              <a:t>Check on your home</a:t>
            </a:r>
            <a:br>
              <a:rPr lang="en-US" sz="4000" b="1" dirty="0"/>
            </a:br>
            <a:endParaRPr lang="en-US" sz="4000" b="1" dirty="0"/>
          </a:p>
          <a:p>
            <a:pPr marL="514350" indent="-514350">
              <a:buAutoNum type="arabicPeriod"/>
            </a:pPr>
            <a:r>
              <a:rPr lang="en-US" sz="4000" b="1" dirty="0"/>
              <a:t>Check on others</a:t>
            </a:r>
            <a:br>
              <a:rPr lang="en-US" sz="4000" b="1" dirty="0"/>
            </a:br>
            <a:endParaRPr lang="en-US" sz="4000" b="1" dirty="0"/>
          </a:p>
          <a:p>
            <a:pPr marL="514350" indent="-514350">
              <a:buAutoNum type="arabicPeriod"/>
            </a:pPr>
            <a:r>
              <a:rPr lang="en-US" sz="4000" b="1" dirty="0"/>
              <a:t>Find out more information</a:t>
            </a:r>
          </a:p>
        </p:txBody>
      </p:sp>
      <p:pic>
        <p:nvPicPr>
          <p:cNvPr id="4" name="Content Placeholder 4">
            <a:extLst>
              <a:ext uri="{FF2B5EF4-FFF2-40B4-BE49-F238E27FC236}">
                <a16:creationId xmlns:a16="http://schemas.microsoft.com/office/drawing/2014/main" id="{E2607B17-6923-4C46-9520-C01E64D32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60" y="1566528"/>
            <a:ext cx="3724943" cy="3724943"/>
          </a:xfrm>
          <a:prstGeom prst="rect">
            <a:avLst/>
          </a:prstGeom>
        </p:spPr>
      </p:pic>
    </p:spTree>
    <p:extLst>
      <p:ext uri="{BB962C8B-B14F-4D97-AF65-F5344CB8AC3E}">
        <p14:creationId xmlns:p14="http://schemas.microsoft.com/office/powerpoint/2010/main" val="2737869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ouse on a beach&#10;&#10;Description automatically generated">
            <a:extLst>
              <a:ext uri="{FF2B5EF4-FFF2-40B4-BE49-F238E27FC236}">
                <a16:creationId xmlns:a16="http://schemas.microsoft.com/office/drawing/2014/main" id="{98EAD33B-A08E-411A-829C-9C57D1131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34" y="329184"/>
            <a:ext cx="3644646" cy="4859528"/>
          </a:xfrm>
          <a:prstGeom prst="rect">
            <a:avLst/>
          </a:prstGeom>
        </p:spPr>
      </p:pic>
      <p:pic>
        <p:nvPicPr>
          <p:cNvPr id="12" name="Picture 11" descr="A picture containing building, chair, sitting, table&#10;&#10;Description automatically generated">
            <a:extLst>
              <a:ext uri="{FF2B5EF4-FFF2-40B4-BE49-F238E27FC236}">
                <a16:creationId xmlns:a16="http://schemas.microsoft.com/office/drawing/2014/main" id="{327AFA3F-FC4F-4CD6-AE4E-BB1FA9D1D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888" y="931672"/>
            <a:ext cx="3745992" cy="4994656"/>
          </a:xfrm>
          <a:prstGeom prst="rect">
            <a:avLst/>
          </a:prstGeom>
        </p:spPr>
      </p:pic>
      <p:sp>
        <p:nvSpPr>
          <p:cNvPr id="13" name="TextBox 12">
            <a:extLst>
              <a:ext uri="{FF2B5EF4-FFF2-40B4-BE49-F238E27FC236}">
                <a16:creationId xmlns:a16="http://schemas.microsoft.com/office/drawing/2014/main" id="{680DC1D5-2572-4CCA-A9C7-E9D8F55A6839}"/>
              </a:ext>
            </a:extLst>
          </p:cNvPr>
          <p:cNvSpPr txBox="1"/>
          <p:nvPr/>
        </p:nvSpPr>
        <p:spPr>
          <a:xfrm>
            <a:off x="630174" y="5229352"/>
            <a:ext cx="3233166" cy="584775"/>
          </a:xfrm>
          <a:prstGeom prst="rect">
            <a:avLst/>
          </a:prstGeom>
          <a:noFill/>
        </p:spPr>
        <p:txBody>
          <a:bodyPr wrap="square" rtlCol="0">
            <a:spAutoFit/>
          </a:bodyPr>
          <a:lstStyle/>
          <a:p>
            <a:r>
              <a:rPr lang="en-US" sz="3200" dirty="0"/>
              <a:t>Safe to Re-enter?</a:t>
            </a:r>
          </a:p>
        </p:txBody>
      </p:sp>
      <p:sp>
        <p:nvSpPr>
          <p:cNvPr id="14" name="TextBox 13">
            <a:extLst>
              <a:ext uri="{FF2B5EF4-FFF2-40B4-BE49-F238E27FC236}">
                <a16:creationId xmlns:a16="http://schemas.microsoft.com/office/drawing/2014/main" id="{D4B837C4-0CE4-485D-9D39-A8DF9C150C1E}"/>
              </a:ext>
            </a:extLst>
          </p:cNvPr>
          <p:cNvSpPr txBox="1"/>
          <p:nvPr/>
        </p:nvSpPr>
        <p:spPr>
          <a:xfrm>
            <a:off x="7314252" y="192024"/>
            <a:ext cx="4851264" cy="523220"/>
          </a:xfrm>
          <a:prstGeom prst="rect">
            <a:avLst/>
          </a:prstGeom>
          <a:noFill/>
        </p:spPr>
        <p:txBody>
          <a:bodyPr wrap="none" rtlCol="0">
            <a:spAutoFit/>
          </a:bodyPr>
          <a:lstStyle/>
          <a:p>
            <a:r>
              <a:rPr lang="en-US" sz="2800" dirty="0"/>
              <a:t>Why you Drop, Cover, and Hold!</a:t>
            </a:r>
          </a:p>
        </p:txBody>
      </p:sp>
    </p:spTree>
    <p:extLst>
      <p:ext uri="{BB962C8B-B14F-4D97-AF65-F5344CB8AC3E}">
        <p14:creationId xmlns:p14="http://schemas.microsoft.com/office/powerpoint/2010/main" val="4257088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8531-C51C-43C2-B34D-A37F4E464754}"/>
              </a:ext>
            </a:extLst>
          </p:cNvPr>
          <p:cNvSpPr>
            <a:spLocks noGrp="1"/>
          </p:cNvSpPr>
          <p:nvPr>
            <p:ph type="title"/>
          </p:nvPr>
        </p:nvSpPr>
        <p:spPr/>
        <p:txBody>
          <a:bodyPr/>
          <a:lstStyle/>
          <a:p>
            <a:r>
              <a:rPr lang="en-US" dirty="0"/>
              <a:t>Emergency Sanitation</a:t>
            </a:r>
          </a:p>
        </p:txBody>
      </p:sp>
      <p:sp>
        <p:nvSpPr>
          <p:cNvPr id="3" name="Content Placeholder 2">
            <a:extLst>
              <a:ext uri="{FF2B5EF4-FFF2-40B4-BE49-F238E27FC236}">
                <a16:creationId xmlns:a16="http://schemas.microsoft.com/office/drawing/2014/main" id="{C1725E16-6F46-49AB-9E97-02FD78A66BAC}"/>
              </a:ext>
            </a:extLst>
          </p:cNvPr>
          <p:cNvSpPr>
            <a:spLocks noGrp="1"/>
          </p:cNvSpPr>
          <p:nvPr>
            <p:ph sz="half" idx="1"/>
          </p:nvPr>
        </p:nvSpPr>
        <p:spPr>
          <a:xfrm>
            <a:off x="838200" y="1554481"/>
            <a:ext cx="6318380" cy="2065797"/>
          </a:xfrm>
        </p:spPr>
        <p:txBody>
          <a:bodyPr>
            <a:normAutofit/>
          </a:bodyPr>
          <a:lstStyle/>
          <a:p>
            <a:r>
              <a:rPr lang="en-US" dirty="0"/>
              <a:t>Following a major disaster, water and sewer lines may be disrupted. Do you know how to improvise an emergency toilet? </a:t>
            </a:r>
          </a:p>
        </p:txBody>
      </p:sp>
      <p:pic>
        <p:nvPicPr>
          <p:cNvPr id="8" name="Content Placeholder 7">
            <a:extLst>
              <a:ext uri="{FF2B5EF4-FFF2-40B4-BE49-F238E27FC236}">
                <a16:creationId xmlns:a16="http://schemas.microsoft.com/office/drawing/2014/main" id="{628902B8-A17A-4EDF-8258-A02D586940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73770" y="1027906"/>
            <a:ext cx="1905631" cy="2450098"/>
          </a:xfrm>
        </p:spPr>
      </p:pic>
      <p:sp>
        <p:nvSpPr>
          <p:cNvPr id="9" name="TextBox 8">
            <a:extLst>
              <a:ext uri="{FF2B5EF4-FFF2-40B4-BE49-F238E27FC236}">
                <a16:creationId xmlns:a16="http://schemas.microsoft.com/office/drawing/2014/main" id="{BD75A784-654D-471F-B858-BDFB6237AD6F}"/>
              </a:ext>
            </a:extLst>
          </p:cNvPr>
          <p:cNvSpPr txBox="1"/>
          <p:nvPr/>
        </p:nvSpPr>
        <p:spPr>
          <a:xfrm>
            <a:off x="1175657" y="3558002"/>
            <a:ext cx="4180114" cy="2308324"/>
          </a:xfrm>
          <a:prstGeom prst="rect">
            <a:avLst/>
          </a:prstGeom>
          <a:noFill/>
        </p:spPr>
        <p:txBody>
          <a:bodyPr wrap="square" rtlCol="0">
            <a:spAutoFit/>
          </a:bodyPr>
          <a:lstStyle/>
          <a:p>
            <a:r>
              <a:rPr lang="en-US" b="1" dirty="0"/>
              <a:t>Supplies:</a:t>
            </a:r>
          </a:p>
          <a:p>
            <a:r>
              <a:rPr lang="en-US" dirty="0"/>
              <a:t>• 2 Plastic buckets with lids</a:t>
            </a:r>
          </a:p>
          <a:p>
            <a:r>
              <a:rPr lang="en-US" dirty="0"/>
              <a:t>• Heavy duty garbage bags and ties</a:t>
            </a:r>
          </a:p>
          <a:p>
            <a:r>
              <a:rPr lang="en-US" dirty="0"/>
              <a:t>• Absorbent material like cat litter or shredded newspaper</a:t>
            </a:r>
          </a:p>
          <a:p>
            <a:r>
              <a:rPr lang="en-US" dirty="0"/>
              <a:t>• Household bleach</a:t>
            </a:r>
          </a:p>
          <a:p>
            <a:r>
              <a:rPr lang="en-US" dirty="0"/>
              <a:t>• Soap</a:t>
            </a:r>
          </a:p>
          <a:p>
            <a:endParaRPr lang="en-US" dirty="0"/>
          </a:p>
        </p:txBody>
      </p:sp>
      <p:sp>
        <p:nvSpPr>
          <p:cNvPr id="11" name="TextBox 10">
            <a:extLst>
              <a:ext uri="{FF2B5EF4-FFF2-40B4-BE49-F238E27FC236}">
                <a16:creationId xmlns:a16="http://schemas.microsoft.com/office/drawing/2014/main" id="{3E5EF9D4-3503-4EB1-B2F0-5F4308881783}"/>
              </a:ext>
            </a:extLst>
          </p:cNvPr>
          <p:cNvSpPr txBox="1"/>
          <p:nvPr/>
        </p:nvSpPr>
        <p:spPr>
          <a:xfrm>
            <a:off x="5355770" y="3824232"/>
            <a:ext cx="3335647" cy="1200329"/>
          </a:xfrm>
          <a:prstGeom prst="rect">
            <a:avLst/>
          </a:prstGeom>
          <a:noFill/>
        </p:spPr>
        <p:txBody>
          <a:bodyPr wrap="square" rtlCol="0">
            <a:spAutoFit/>
          </a:bodyPr>
          <a:lstStyle/>
          <a:p>
            <a:pPr lvl="0"/>
            <a:r>
              <a:rPr lang="en-US" dirty="0"/>
              <a:t>• Rubber gloves </a:t>
            </a:r>
          </a:p>
          <a:p>
            <a:pPr lvl="0"/>
            <a:r>
              <a:rPr lang="en-US" dirty="0"/>
              <a:t>• Toilet paper </a:t>
            </a:r>
          </a:p>
          <a:p>
            <a:pPr lvl="0"/>
            <a:r>
              <a:rPr lang="en-US" dirty="0"/>
              <a:t>• Antiseptic towelettes </a:t>
            </a:r>
          </a:p>
          <a:p>
            <a:pPr lvl="0"/>
            <a:r>
              <a:rPr lang="en-US" dirty="0"/>
              <a:t>• Hand sanitizer</a:t>
            </a:r>
            <a:endParaRPr lang="en-US" dirty="0">
              <a:solidFill>
                <a:srgbClr val="003DA5"/>
              </a:solidFill>
            </a:endParaRPr>
          </a:p>
        </p:txBody>
      </p:sp>
    </p:spTree>
    <p:extLst>
      <p:ext uri="{BB962C8B-B14F-4D97-AF65-F5344CB8AC3E}">
        <p14:creationId xmlns:p14="http://schemas.microsoft.com/office/powerpoint/2010/main" val="14567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2892136" cy="1162339"/>
          </a:xfrm>
        </p:spPr>
        <p:txBody>
          <a:bodyPr/>
          <a:lstStyle/>
          <a:p>
            <a:r>
              <a:rPr lang="en-US" dirty="0"/>
              <a:t>Sanitation</a:t>
            </a:r>
          </a:p>
        </p:txBody>
      </p:sp>
      <p:sp>
        <p:nvSpPr>
          <p:cNvPr id="5" name="TextBox 4">
            <a:extLst>
              <a:ext uri="{FF2B5EF4-FFF2-40B4-BE49-F238E27FC236}">
                <a16:creationId xmlns:a16="http://schemas.microsoft.com/office/drawing/2014/main" id="{92D884BB-7615-4F48-92DF-4E5AEEEBC900}"/>
              </a:ext>
            </a:extLst>
          </p:cNvPr>
          <p:cNvSpPr txBox="1"/>
          <p:nvPr/>
        </p:nvSpPr>
        <p:spPr>
          <a:xfrm>
            <a:off x="1445306" y="1380772"/>
            <a:ext cx="6934200" cy="4247317"/>
          </a:xfrm>
          <a:prstGeom prst="rect">
            <a:avLst/>
          </a:prstGeom>
          <a:noFill/>
        </p:spPr>
        <p:txBody>
          <a:bodyPr wrap="square" rtlCol="0">
            <a:spAutoFit/>
          </a:bodyPr>
          <a:lstStyle/>
          <a:p>
            <a:r>
              <a:rPr lang="en-US" b="1" u="sng" dirty="0"/>
              <a:t>City Guidance:  </a:t>
            </a:r>
          </a:p>
          <a:p>
            <a:r>
              <a:rPr lang="en-US" dirty="0"/>
              <a:t>Bag it up and store waste safely until it can be picked up.</a:t>
            </a:r>
          </a:p>
          <a:p>
            <a:endParaRPr lang="en-US" dirty="0"/>
          </a:p>
          <a:p>
            <a:endParaRPr lang="en-US" dirty="0"/>
          </a:p>
          <a:p>
            <a:endParaRPr lang="en-US" dirty="0"/>
          </a:p>
          <a:p>
            <a:r>
              <a:rPr lang="en-US" b="1" dirty="0"/>
              <a:t>Options:</a:t>
            </a:r>
          </a:p>
          <a:p>
            <a:pPr marL="342900" indent="-342900">
              <a:buAutoNum type="arabicPeriod"/>
            </a:pPr>
            <a:r>
              <a:rPr lang="en-US" dirty="0"/>
              <a:t>Line your own toilet with garbage bags (13 gallon) </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Emergency/camping toilet (5 gallon bucket w/lid and seat)</a:t>
            </a:r>
          </a:p>
          <a:p>
            <a:pPr marL="342900" indent="-342900">
              <a:buAutoNum type="arabicPeriod"/>
            </a:pPr>
            <a:r>
              <a:rPr lang="en-US" dirty="0"/>
              <a:t>Have two, one for liquid waste, one for solid waste.</a:t>
            </a:r>
          </a:p>
        </p:txBody>
      </p:sp>
      <p:pic>
        <p:nvPicPr>
          <p:cNvPr id="6" name="Picture 2" descr="C:\Users\Carl\Desktop\Snap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3716" y="1401405"/>
            <a:ext cx="2852978" cy="4122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923ECB4-7A1C-094C-913B-EDA23B70B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373" y="3462481"/>
            <a:ext cx="1600200" cy="1317813"/>
          </a:xfrm>
          <a:prstGeom prst="rect">
            <a:avLst/>
          </a:prstGeom>
        </p:spPr>
      </p:pic>
      <p:pic>
        <p:nvPicPr>
          <p:cNvPr id="8" name="Picture 7">
            <a:extLst>
              <a:ext uri="{FF2B5EF4-FFF2-40B4-BE49-F238E27FC236}">
                <a16:creationId xmlns:a16="http://schemas.microsoft.com/office/drawing/2014/main" id="{A2174795-699A-2A43-A11E-DF4823C40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2672" y="3434388"/>
            <a:ext cx="1742547" cy="1374000"/>
          </a:xfrm>
          <a:prstGeom prst="rect">
            <a:avLst/>
          </a:prstGeom>
        </p:spPr>
      </p:pic>
    </p:spTree>
    <p:extLst>
      <p:ext uri="{BB962C8B-B14F-4D97-AF65-F5344CB8AC3E}">
        <p14:creationId xmlns:p14="http://schemas.microsoft.com/office/powerpoint/2010/main" val="2254840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0ED8-3651-4054-9476-4ECE2298DEEA}"/>
              </a:ext>
            </a:extLst>
          </p:cNvPr>
          <p:cNvSpPr>
            <a:spLocks noGrp="1"/>
          </p:cNvSpPr>
          <p:nvPr>
            <p:ph type="title"/>
          </p:nvPr>
        </p:nvSpPr>
        <p:spPr>
          <a:xfrm>
            <a:off x="838200" y="365125"/>
            <a:ext cx="10515600" cy="766445"/>
          </a:xfrm>
        </p:spPr>
        <p:txBody>
          <a:bodyPr>
            <a:normAutofit/>
          </a:bodyPr>
          <a:lstStyle/>
          <a:p>
            <a:r>
              <a:rPr lang="en-US" dirty="0"/>
              <a:t>Know how and when to control utilities</a:t>
            </a:r>
          </a:p>
        </p:txBody>
      </p:sp>
      <p:sp>
        <p:nvSpPr>
          <p:cNvPr id="3" name="Content Placeholder 2">
            <a:extLst>
              <a:ext uri="{FF2B5EF4-FFF2-40B4-BE49-F238E27FC236}">
                <a16:creationId xmlns:a16="http://schemas.microsoft.com/office/drawing/2014/main" id="{73A8508F-31F1-4909-83E8-FC6B67370165}"/>
              </a:ext>
            </a:extLst>
          </p:cNvPr>
          <p:cNvSpPr>
            <a:spLocks noGrp="1"/>
          </p:cNvSpPr>
          <p:nvPr>
            <p:ph idx="1"/>
          </p:nvPr>
        </p:nvSpPr>
        <p:spPr>
          <a:xfrm>
            <a:off x="838200" y="2232806"/>
            <a:ext cx="7642860" cy="2392387"/>
          </a:xfrm>
        </p:spPr>
        <p:txBody>
          <a:bodyPr>
            <a:normAutofit/>
          </a:bodyPr>
          <a:lstStyle/>
          <a:p>
            <a:pPr marL="0" indent="0">
              <a:buNone/>
            </a:pPr>
            <a:r>
              <a:rPr lang="en-US" b="1" dirty="0"/>
              <a:t>Shut off natural gas ONLY if necessary</a:t>
            </a:r>
          </a:p>
          <a:p>
            <a:r>
              <a:rPr lang="en-US" dirty="0"/>
              <a:t>Only shut it off if you smell natural gas, hear a hissing sound, or the dial is spinning rapidly</a:t>
            </a:r>
          </a:p>
          <a:p>
            <a:pPr marL="0" indent="0">
              <a:buNone/>
            </a:pPr>
            <a:endParaRPr lang="en-US" sz="900" dirty="0"/>
          </a:p>
          <a:p>
            <a:pPr marL="0" indent="0">
              <a:buNone/>
            </a:pPr>
            <a:endParaRPr lang="en-US" sz="900" dirty="0"/>
          </a:p>
        </p:txBody>
      </p:sp>
      <p:pic>
        <p:nvPicPr>
          <p:cNvPr id="4" name="Content Placeholder 4">
            <a:extLst>
              <a:ext uri="{FF2B5EF4-FFF2-40B4-BE49-F238E27FC236}">
                <a16:creationId xmlns:a16="http://schemas.microsoft.com/office/drawing/2014/main" id="{5D646E6C-2A28-4C37-A1C8-33C9060F1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9445" y="1971385"/>
            <a:ext cx="3035970" cy="3101749"/>
          </a:xfrm>
          <a:prstGeom prst="rect">
            <a:avLst/>
          </a:prstGeom>
        </p:spPr>
      </p:pic>
    </p:spTree>
    <p:extLst>
      <p:ext uri="{BB962C8B-B14F-4D97-AF65-F5344CB8AC3E}">
        <p14:creationId xmlns:p14="http://schemas.microsoft.com/office/powerpoint/2010/main" val="1297201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566F1-D125-26A9-4885-0DF7589269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FC31C-64C9-D3F4-BDBD-2A9EE208941F}"/>
              </a:ext>
            </a:extLst>
          </p:cNvPr>
          <p:cNvSpPr>
            <a:spLocks noGrp="1"/>
          </p:cNvSpPr>
          <p:nvPr>
            <p:ph idx="1"/>
          </p:nvPr>
        </p:nvSpPr>
        <p:spPr>
          <a:xfrm>
            <a:off x="148883" y="139798"/>
            <a:ext cx="5487573" cy="5008977"/>
          </a:xfrm>
        </p:spPr>
        <p:txBody>
          <a:bodyPr>
            <a:normAutofit/>
          </a:bodyPr>
          <a:lstStyle/>
          <a:p>
            <a:pPr marL="0" indent="0">
              <a:buNone/>
            </a:pPr>
            <a:r>
              <a:rPr lang="en-US" b="1" dirty="0"/>
              <a:t>Shut off water at the main house valve</a:t>
            </a:r>
          </a:p>
          <a:p>
            <a:r>
              <a:rPr lang="en-US" dirty="0"/>
              <a:t>Typically located right outside your house or inside</a:t>
            </a:r>
          </a:p>
          <a:p>
            <a:r>
              <a:rPr lang="en-US" dirty="0"/>
              <a:t>This saves the water in your hot water heater and toilet from possible contamination</a:t>
            </a:r>
          </a:p>
          <a:p>
            <a:r>
              <a:rPr lang="en-US" dirty="0"/>
              <a:t>Turn off power to the water heater- attach a hose</a:t>
            </a:r>
          </a:p>
          <a:p>
            <a:pPr marL="0" indent="0">
              <a:buNone/>
            </a:pPr>
            <a:endParaRPr lang="en-US" sz="900" dirty="0"/>
          </a:p>
        </p:txBody>
      </p:sp>
      <p:sp>
        <p:nvSpPr>
          <p:cNvPr id="8" name="Title 7">
            <a:extLst>
              <a:ext uri="{FF2B5EF4-FFF2-40B4-BE49-F238E27FC236}">
                <a16:creationId xmlns:a16="http://schemas.microsoft.com/office/drawing/2014/main" id="{C2F11B88-A0C1-7893-E67C-C0D8EB7AFEF8}"/>
              </a:ext>
            </a:extLst>
          </p:cNvPr>
          <p:cNvSpPr>
            <a:spLocks noGrp="1"/>
          </p:cNvSpPr>
          <p:nvPr>
            <p:ph type="title"/>
          </p:nvPr>
        </p:nvSpPr>
        <p:spPr/>
        <p:txBody>
          <a:bodyPr/>
          <a:lstStyle/>
          <a:p>
            <a:br>
              <a:rPr lang="en-US" dirty="0"/>
            </a:br>
            <a:endParaRPr lang="en-US" dirty="0"/>
          </a:p>
        </p:txBody>
      </p:sp>
      <p:pic>
        <p:nvPicPr>
          <p:cNvPr id="10" name="Picture 9" descr="A close-up of a pipe&#10;&#10;AI-generated content may be incorrect.">
            <a:extLst>
              <a:ext uri="{FF2B5EF4-FFF2-40B4-BE49-F238E27FC236}">
                <a16:creationId xmlns:a16="http://schemas.microsoft.com/office/drawing/2014/main" id="{5D604441-01E2-EFC3-5B45-2676CC58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546" y="915244"/>
            <a:ext cx="5326087" cy="3925764"/>
          </a:xfrm>
          <a:prstGeom prst="rect">
            <a:avLst/>
          </a:prstGeom>
        </p:spPr>
      </p:pic>
    </p:spTree>
    <p:extLst>
      <p:ext uri="{BB962C8B-B14F-4D97-AF65-F5344CB8AC3E}">
        <p14:creationId xmlns:p14="http://schemas.microsoft.com/office/powerpoint/2010/main" val="73000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C6474FC0-984F-77E1-9533-220D1D9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363" y="1028900"/>
            <a:ext cx="5146757" cy="5740910"/>
          </a:xfrm>
          <a:prstGeom prst="rect">
            <a:avLst/>
          </a:prstGeom>
        </p:spPr>
      </p:pic>
      <p:sp>
        <p:nvSpPr>
          <p:cNvPr id="2" name="TextBox 1">
            <a:extLst>
              <a:ext uri="{FF2B5EF4-FFF2-40B4-BE49-F238E27FC236}">
                <a16:creationId xmlns:a16="http://schemas.microsoft.com/office/drawing/2014/main" id="{17B52766-3658-1E70-51C9-38A8E1E26550}"/>
              </a:ext>
            </a:extLst>
          </p:cNvPr>
          <p:cNvSpPr txBox="1"/>
          <p:nvPr/>
        </p:nvSpPr>
        <p:spPr>
          <a:xfrm>
            <a:off x="3014428" y="88190"/>
            <a:ext cx="5004768" cy="646331"/>
          </a:xfrm>
          <a:prstGeom prst="rect">
            <a:avLst/>
          </a:prstGeom>
          <a:noFill/>
        </p:spPr>
        <p:txBody>
          <a:bodyPr wrap="none" rtlCol="0">
            <a:spAutoFit/>
          </a:bodyPr>
          <a:lstStyle/>
          <a:p>
            <a:r>
              <a:rPr lang="en-US" sz="3200" b="1" dirty="0">
                <a:solidFill>
                  <a:srgbClr val="002060"/>
                </a:solidFill>
              </a:rPr>
              <a:t>www.n7kuw.com/</a:t>
            </a:r>
            <a:r>
              <a:rPr lang="en-US" sz="3600" b="1" dirty="0">
                <a:solidFill>
                  <a:schemeClr val="accent2"/>
                </a:solidFill>
              </a:rPr>
              <a:t>H</a:t>
            </a:r>
            <a:r>
              <a:rPr lang="en-US" sz="3200" b="1" dirty="0">
                <a:solidFill>
                  <a:srgbClr val="002060"/>
                </a:solidFill>
              </a:rPr>
              <a:t>andouts</a:t>
            </a:r>
          </a:p>
        </p:txBody>
      </p:sp>
      <p:cxnSp>
        <p:nvCxnSpPr>
          <p:cNvPr id="5" name="Straight Arrow Connector 4">
            <a:extLst>
              <a:ext uri="{FF2B5EF4-FFF2-40B4-BE49-F238E27FC236}">
                <a16:creationId xmlns:a16="http://schemas.microsoft.com/office/drawing/2014/main" id="{6AD6BBF4-7C02-3E2C-B306-44F19317B840}"/>
              </a:ext>
            </a:extLst>
          </p:cNvPr>
          <p:cNvCxnSpPr>
            <a:cxnSpLocks/>
          </p:cNvCxnSpPr>
          <p:nvPr/>
        </p:nvCxnSpPr>
        <p:spPr>
          <a:xfrm flipV="1">
            <a:off x="6370320" y="598764"/>
            <a:ext cx="0" cy="35593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BD2804D-3E3D-8DAC-CF53-300A4A62B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332" y="776732"/>
            <a:ext cx="3134628" cy="5993078"/>
          </a:xfrm>
          <a:prstGeom prst="rect">
            <a:avLst/>
          </a:prstGeom>
        </p:spPr>
      </p:pic>
      <p:cxnSp>
        <p:nvCxnSpPr>
          <p:cNvPr id="12" name="Straight Arrow Connector 11">
            <a:extLst>
              <a:ext uri="{FF2B5EF4-FFF2-40B4-BE49-F238E27FC236}">
                <a16:creationId xmlns:a16="http://schemas.microsoft.com/office/drawing/2014/main" id="{09D4ADE8-7E09-FC2B-932A-7FFD2152CDC5}"/>
              </a:ext>
            </a:extLst>
          </p:cNvPr>
          <p:cNvCxnSpPr>
            <a:cxnSpLocks/>
          </p:cNvCxnSpPr>
          <p:nvPr/>
        </p:nvCxnSpPr>
        <p:spPr>
          <a:xfrm>
            <a:off x="528320" y="5577840"/>
            <a:ext cx="1224012"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382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DCD5C-5AE4-4B0B-A06D-46DEA7879870}"/>
              </a:ext>
            </a:extLst>
          </p:cNvPr>
          <p:cNvSpPr>
            <a:spLocks noGrp="1"/>
          </p:cNvSpPr>
          <p:nvPr>
            <p:ph type="title"/>
          </p:nvPr>
        </p:nvSpPr>
        <p:spPr>
          <a:xfrm>
            <a:off x="838200" y="365125"/>
            <a:ext cx="10515600" cy="766445"/>
          </a:xfrm>
        </p:spPr>
        <p:txBody>
          <a:bodyPr/>
          <a:lstStyle/>
          <a:p>
            <a:r>
              <a:rPr lang="en-US" dirty="0"/>
              <a:t>Find out more information</a:t>
            </a:r>
          </a:p>
        </p:txBody>
      </p:sp>
      <p:sp>
        <p:nvSpPr>
          <p:cNvPr id="3" name="Content Placeholder 2">
            <a:extLst>
              <a:ext uri="{FF2B5EF4-FFF2-40B4-BE49-F238E27FC236}">
                <a16:creationId xmlns:a16="http://schemas.microsoft.com/office/drawing/2014/main" id="{8B2DF1B7-AC6D-4E1D-B86B-D0492CE7B3F6}"/>
              </a:ext>
            </a:extLst>
          </p:cNvPr>
          <p:cNvSpPr>
            <a:spLocks noGrp="1"/>
          </p:cNvSpPr>
          <p:nvPr>
            <p:ph idx="1"/>
          </p:nvPr>
        </p:nvSpPr>
        <p:spPr>
          <a:xfrm>
            <a:off x="838200" y="1268730"/>
            <a:ext cx="8728710" cy="4644219"/>
          </a:xfrm>
        </p:spPr>
        <p:txBody>
          <a:bodyPr>
            <a:normAutofit lnSpcReduction="10000"/>
          </a:bodyPr>
          <a:lstStyle/>
          <a:p>
            <a:r>
              <a:rPr lang="en-US" b="1" dirty="0"/>
              <a:t>Get </a:t>
            </a:r>
            <a:r>
              <a:rPr lang="en-US" b="1" dirty="0" err="1"/>
              <a:t>AlertSeattle</a:t>
            </a:r>
            <a:r>
              <a:rPr lang="en-US" b="1" dirty="0"/>
              <a:t> messages</a:t>
            </a:r>
          </a:p>
          <a:p>
            <a:pPr marL="457200" lvl="1" indent="0">
              <a:buNone/>
            </a:pPr>
            <a:r>
              <a:rPr lang="en-US" dirty="0"/>
              <a:t>Sign up online at alert.seattle.gov</a:t>
            </a:r>
          </a:p>
          <a:p>
            <a:r>
              <a:rPr lang="en-US" b="1" dirty="0"/>
              <a:t>Tune into local emergency radio stations</a:t>
            </a:r>
          </a:p>
          <a:p>
            <a:pPr marL="457200" lvl="1" indent="0">
              <a:buNone/>
            </a:pPr>
            <a:r>
              <a:rPr lang="en-US" dirty="0"/>
              <a:t>AM 710, AM 1000, FM 97.3, FM 97.7, and FM 94.4</a:t>
            </a:r>
          </a:p>
          <a:p>
            <a:r>
              <a:rPr lang="en-US" b="1" dirty="0"/>
              <a:t>Tune into local television</a:t>
            </a:r>
          </a:p>
          <a:p>
            <a:r>
              <a:rPr lang="en-US" b="1" dirty="0"/>
              <a:t>Follow city departments on social media </a:t>
            </a:r>
          </a:p>
          <a:p>
            <a:pPr marL="457200" lvl="1" indent="0">
              <a:buNone/>
            </a:pPr>
            <a:r>
              <a:rPr lang="en-US" dirty="0"/>
              <a:t>@</a:t>
            </a:r>
            <a:r>
              <a:rPr lang="en-US" dirty="0" err="1"/>
              <a:t>CityofSeattle</a:t>
            </a:r>
            <a:r>
              <a:rPr lang="en-US" dirty="0"/>
              <a:t>, @</a:t>
            </a:r>
            <a:r>
              <a:rPr lang="en-US" dirty="0" err="1"/>
              <a:t>oemseattle</a:t>
            </a:r>
            <a:r>
              <a:rPr lang="en-US" dirty="0"/>
              <a:t>, @</a:t>
            </a:r>
            <a:r>
              <a:rPr lang="en-US" dirty="0" err="1"/>
              <a:t>SeattlePD</a:t>
            </a:r>
            <a:r>
              <a:rPr lang="en-US" dirty="0"/>
              <a:t>, @</a:t>
            </a:r>
            <a:r>
              <a:rPr lang="en-US" dirty="0" err="1"/>
              <a:t>SeattleFire</a:t>
            </a:r>
            <a:r>
              <a:rPr lang="en-US" dirty="0"/>
              <a:t>, @</a:t>
            </a:r>
            <a:r>
              <a:rPr lang="en-US" dirty="0" err="1"/>
              <a:t>AlertSeattle</a:t>
            </a:r>
            <a:r>
              <a:rPr lang="en-US" dirty="0"/>
              <a:t>, @</a:t>
            </a:r>
            <a:r>
              <a:rPr lang="en-US" dirty="0" err="1"/>
              <a:t>SeattleDOT</a:t>
            </a:r>
            <a:r>
              <a:rPr lang="en-US" dirty="0"/>
              <a:t>, @</a:t>
            </a:r>
            <a:r>
              <a:rPr lang="en-US" dirty="0" err="1"/>
              <a:t>SeattleSPU</a:t>
            </a:r>
            <a:r>
              <a:rPr lang="en-US" dirty="0"/>
              <a:t>, @</a:t>
            </a:r>
            <a:r>
              <a:rPr lang="en-US" dirty="0" err="1"/>
              <a:t>SEAcitylight</a:t>
            </a:r>
            <a:endParaRPr lang="en-US" dirty="0"/>
          </a:p>
          <a:p>
            <a:r>
              <a:rPr lang="en-US" b="1" dirty="0"/>
              <a:t>Go to your nearest Community Emergency Hub</a:t>
            </a:r>
          </a:p>
        </p:txBody>
      </p:sp>
      <p:pic>
        <p:nvPicPr>
          <p:cNvPr id="4" name="Content Placeholder 4">
            <a:extLst>
              <a:ext uri="{FF2B5EF4-FFF2-40B4-BE49-F238E27FC236}">
                <a16:creationId xmlns:a16="http://schemas.microsoft.com/office/drawing/2014/main" id="{AB588584-8BE8-4390-8777-A577EC181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923" y="864259"/>
            <a:ext cx="1348873" cy="1348873"/>
          </a:xfrm>
          <a:prstGeom prst="rect">
            <a:avLst/>
          </a:prstGeom>
        </p:spPr>
      </p:pic>
      <p:pic>
        <p:nvPicPr>
          <p:cNvPr id="5" name="Picture 4">
            <a:extLst>
              <a:ext uri="{FF2B5EF4-FFF2-40B4-BE49-F238E27FC236}">
                <a16:creationId xmlns:a16="http://schemas.microsoft.com/office/drawing/2014/main" id="{7CAD384D-802A-480A-BE54-2F0780DF8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765" y="1864756"/>
            <a:ext cx="1213188" cy="1213188"/>
          </a:xfrm>
          <a:prstGeom prst="rect">
            <a:avLst/>
          </a:prstGeom>
        </p:spPr>
      </p:pic>
      <p:pic>
        <p:nvPicPr>
          <p:cNvPr id="6" name="Picture 5">
            <a:extLst>
              <a:ext uri="{FF2B5EF4-FFF2-40B4-BE49-F238E27FC236}">
                <a16:creationId xmlns:a16="http://schemas.microsoft.com/office/drawing/2014/main" id="{9E59EF72-CD14-40EE-B0CA-EC4B06E6F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6910" y="3268989"/>
            <a:ext cx="1456886" cy="1456886"/>
          </a:xfrm>
          <a:prstGeom prst="rect">
            <a:avLst/>
          </a:prstGeom>
        </p:spPr>
      </p:pic>
      <p:pic>
        <p:nvPicPr>
          <p:cNvPr id="7" name="Picture 6">
            <a:extLst>
              <a:ext uri="{FF2B5EF4-FFF2-40B4-BE49-F238E27FC236}">
                <a16:creationId xmlns:a16="http://schemas.microsoft.com/office/drawing/2014/main" id="{BCE49AE3-1633-4328-B309-537AC6964A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916" y="4456063"/>
            <a:ext cx="1456886" cy="1456886"/>
          </a:xfrm>
          <a:prstGeom prst="rect">
            <a:avLst/>
          </a:prstGeom>
        </p:spPr>
      </p:pic>
      <p:pic>
        <p:nvPicPr>
          <p:cNvPr id="8" name="Picture 7">
            <a:extLst>
              <a:ext uri="{FF2B5EF4-FFF2-40B4-BE49-F238E27FC236}">
                <a16:creationId xmlns:a16="http://schemas.microsoft.com/office/drawing/2014/main" id="{2631BF85-69CA-4CED-9F7D-699CAF2673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4922" y="2772824"/>
            <a:ext cx="1254763" cy="627382"/>
          </a:xfrm>
          <a:prstGeom prst="rect">
            <a:avLst/>
          </a:prstGeom>
        </p:spPr>
      </p:pic>
    </p:spTree>
    <p:extLst>
      <p:ext uri="{BB962C8B-B14F-4D97-AF65-F5344CB8AC3E}">
        <p14:creationId xmlns:p14="http://schemas.microsoft.com/office/powerpoint/2010/main" val="1950152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31F3-4D47-4A0E-9068-52A3E4E9F07A}"/>
              </a:ext>
            </a:extLst>
          </p:cNvPr>
          <p:cNvSpPr>
            <a:spLocks noGrp="1"/>
          </p:cNvSpPr>
          <p:nvPr>
            <p:ph type="title"/>
          </p:nvPr>
        </p:nvSpPr>
        <p:spPr>
          <a:xfrm>
            <a:off x="838200" y="365125"/>
            <a:ext cx="10515600" cy="835025"/>
          </a:xfrm>
        </p:spPr>
        <p:txBody>
          <a:bodyPr/>
          <a:lstStyle/>
          <a:p>
            <a:r>
              <a:rPr lang="en-US" dirty="0"/>
              <a:t>Sign up for emergency alerts</a:t>
            </a:r>
          </a:p>
        </p:txBody>
      </p:sp>
      <p:sp>
        <p:nvSpPr>
          <p:cNvPr id="3" name="Content Placeholder 2">
            <a:extLst>
              <a:ext uri="{FF2B5EF4-FFF2-40B4-BE49-F238E27FC236}">
                <a16:creationId xmlns:a16="http://schemas.microsoft.com/office/drawing/2014/main" id="{A2042E89-9B3E-40FE-AE15-5DBAD25C70EB}"/>
              </a:ext>
            </a:extLst>
          </p:cNvPr>
          <p:cNvSpPr>
            <a:spLocks noGrp="1"/>
          </p:cNvSpPr>
          <p:nvPr>
            <p:ph sz="half" idx="1"/>
          </p:nvPr>
        </p:nvSpPr>
        <p:spPr>
          <a:xfrm>
            <a:off x="838200" y="3429000"/>
            <a:ext cx="5181600" cy="2493323"/>
          </a:xfrm>
        </p:spPr>
        <p:txBody>
          <a:bodyPr>
            <a:normAutofit fontScale="85000" lnSpcReduction="10000"/>
          </a:bodyPr>
          <a:lstStyle/>
          <a:p>
            <a:pPr marL="0" indent="0" algn="ctr">
              <a:buNone/>
            </a:pPr>
            <a:r>
              <a:rPr lang="en-US" dirty="0"/>
              <a:t>When emergencies happen, be the first to know. Stay informed with </a:t>
            </a:r>
            <a:r>
              <a:rPr lang="en-US" b="1" dirty="0" err="1"/>
              <a:t>AlertSeattle</a:t>
            </a:r>
            <a:r>
              <a:rPr lang="en-US" dirty="0"/>
              <a:t> to receive real-time, official notifications from the City of Seattle. This is a free service.</a:t>
            </a:r>
          </a:p>
          <a:p>
            <a:pPr marL="0" indent="0">
              <a:buNone/>
            </a:pPr>
            <a:endParaRPr lang="en-US" sz="100" dirty="0"/>
          </a:p>
          <a:p>
            <a:pPr marL="0" indent="0" algn="ctr">
              <a:buNone/>
            </a:pPr>
            <a:r>
              <a:rPr lang="en-US" b="1" dirty="0"/>
              <a:t>alert.seattle.gov  </a:t>
            </a:r>
          </a:p>
          <a:p>
            <a:pPr marL="0" indent="0">
              <a:buNone/>
            </a:pPr>
            <a:endParaRPr lang="en-US" dirty="0"/>
          </a:p>
        </p:txBody>
      </p:sp>
      <p:sp>
        <p:nvSpPr>
          <p:cNvPr id="4" name="Content Placeholder 3">
            <a:extLst>
              <a:ext uri="{FF2B5EF4-FFF2-40B4-BE49-F238E27FC236}">
                <a16:creationId xmlns:a16="http://schemas.microsoft.com/office/drawing/2014/main" id="{9E60D77C-A989-4F29-A8FF-B4223A6C2758}"/>
              </a:ext>
            </a:extLst>
          </p:cNvPr>
          <p:cNvSpPr>
            <a:spLocks noGrp="1"/>
          </p:cNvSpPr>
          <p:nvPr>
            <p:ph sz="half" idx="2"/>
          </p:nvPr>
        </p:nvSpPr>
        <p:spPr>
          <a:xfrm>
            <a:off x="6172200" y="1200151"/>
            <a:ext cx="5181600" cy="4469129"/>
          </a:xfrm>
        </p:spPr>
        <p:txBody>
          <a:bodyPr>
            <a:noAutofit/>
          </a:bodyPr>
          <a:lstStyle/>
          <a:p>
            <a:pPr marL="0" indent="0">
              <a:buNone/>
            </a:pPr>
            <a:r>
              <a:rPr lang="en-US" sz="2300" i="1" dirty="0"/>
              <a:t>You can choose to receive </a:t>
            </a:r>
            <a:r>
              <a:rPr lang="en-US" sz="2300" b="1" dirty="0"/>
              <a:t>Emergency Alerts </a:t>
            </a:r>
            <a:r>
              <a:rPr lang="en-US" sz="2300" i="1" dirty="0"/>
              <a:t>or</a:t>
            </a:r>
            <a:r>
              <a:rPr lang="en-US" sz="2300" dirty="0"/>
              <a:t> </a:t>
            </a:r>
            <a:r>
              <a:rPr lang="en-US" sz="2300" b="1" dirty="0"/>
              <a:t>Community Notifications, </a:t>
            </a:r>
            <a:r>
              <a:rPr lang="en-US" sz="2300" i="1" dirty="0"/>
              <a:t>such as:</a:t>
            </a:r>
          </a:p>
          <a:p>
            <a:r>
              <a:rPr lang="en-US" sz="2300" dirty="0"/>
              <a:t>Severe weather</a:t>
            </a:r>
          </a:p>
          <a:p>
            <a:r>
              <a:rPr lang="en-US" sz="2300" dirty="0"/>
              <a:t>Safety</a:t>
            </a:r>
          </a:p>
          <a:p>
            <a:r>
              <a:rPr lang="en-US" sz="2300" dirty="0"/>
              <a:t>Health</a:t>
            </a:r>
          </a:p>
          <a:p>
            <a:r>
              <a:rPr lang="en-US" sz="2300" dirty="0"/>
              <a:t>Special events</a:t>
            </a:r>
          </a:p>
          <a:p>
            <a:r>
              <a:rPr lang="en-US" sz="2300" dirty="0"/>
              <a:t>Utility disruptions</a:t>
            </a:r>
          </a:p>
          <a:p>
            <a:r>
              <a:rPr lang="en-US" sz="2300" dirty="0"/>
              <a:t>Major traffic disruptions</a:t>
            </a:r>
          </a:p>
          <a:p>
            <a:r>
              <a:rPr lang="en-US" sz="2300" dirty="0"/>
              <a:t>Emergency preparedness</a:t>
            </a:r>
          </a:p>
          <a:p>
            <a:r>
              <a:rPr lang="en-US" sz="2300" dirty="0"/>
              <a:t>Test messages </a:t>
            </a:r>
          </a:p>
        </p:txBody>
      </p:sp>
      <p:pic>
        <p:nvPicPr>
          <p:cNvPr id="6" name="Picture 5">
            <a:extLst>
              <a:ext uri="{FF2B5EF4-FFF2-40B4-BE49-F238E27FC236}">
                <a16:creationId xmlns:a16="http://schemas.microsoft.com/office/drawing/2014/main" id="{AE43CF32-CACB-4583-9383-5F965B239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385" y="1316180"/>
            <a:ext cx="4753230" cy="1996790"/>
          </a:xfrm>
          <a:prstGeom prst="rect">
            <a:avLst/>
          </a:prstGeom>
        </p:spPr>
      </p:pic>
    </p:spTree>
    <p:extLst>
      <p:ext uri="{BB962C8B-B14F-4D97-AF65-F5344CB8AC3E}">
        <p14:creationId xmlns:p14="http://schemas.microsoft.com/office/powerpoint/2010/main" val="16991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4EB2-BD32-4F14-B3F0-2E470221CEBB}"/>
              </a:ext>
            </a:extLst>
          </p:cNvPr>
          <p:cNvSpPr>
            <a:spLocks noGrp="1"/>
          </p:cNvSpPr>
          <p:nvPr>
            <p:ph type="title"/>
          </p:nvPr>
        </p:nvSpPr>
        <p:spPr>
          <a:xfrm>
            <a:off x="838200" y="365125"/>
            <a:ext cx="10515600" cy="755015"/>
          </a:xfrm>
        </p:spPr>
        <p:txBody>
          <a:bodyPr/>
          <a:lstStyle/>
          <a:p>
            <a:r>
              <a:rPr lang="en-US" dirty="0"/>
              <a:t>Disaster skills training</a:t>
            </a:r>
          </a:p>
        </p:txBody>
      </p:sp>
      <p:sp>
        <p:nvSpPr>
          <p:cNvPr id="3" name="Content Placeholder 2">
            <a:extLst>
              <a:ext uri="{FF2B5EF4-FFF2-40B4-BE49-F238E27FC236}">
                <a16:creationId xmlns:a16="http://schemas.microsoft.com/office/drawing/2014/main" id="{426FC829-6AC7-4C5B-A75C-B2E78B3FADD8}"/>
              </a:ext>
            </a:extLst>
          </p:cNvPr>
          <p:cNvSpPr>
            <a:spLocks noGrp="1"/>
          </p:cNvSpPr>
          <p:nvPr>
            <p:ph idx="1"/>
          </p:nvPr>
        </p:nvSpPr>
        <p:spPr>
          <a:xfrm>
            <a:off x="838200" y="1383030"/>
            <a:ext cx="8831580" cy="4529919"/>
          </a:xfrm>
        </p:spPr>
        <p:txBody>
          <a:bodyPr>
            <a:normAutofit lnSpcReduction="10000"/>
          </a:bodyPr>
          <a:lstStyle/>
          <a:p>
            <a:r>
              <a:rPr lang="en-US" dirty="0"/>
              <a:t>Learn how to use a fire extinguisher</a:t>
            </a:r>
          </a:p>
          <a:p>
            <a:r>
              <a:rPr lang="en-US" dirty="0"/>
              <a:t>Check on and control utilities</a:t>
            </a:r>
          </a:p>
          <a:p>
            <a:pPr lvl="1"/>
            <a:r>
              <a:rPr lang="en-US" dirty="0"/>
              <a:t>Shut off water at the main house valve</a:t>
            </a:r>
          </a:p>
          <a:p>
            <a:pPr lvl="1"/>
            <a:r>
              <a:rPr lang="en-US" dirty="0"/>
              <a:t>Shut off natural gas ONLY if necessary</a:t>
            </a:r>
          </a:p>
          <a:p>
            <a:r>
              <a:rPr lang="en-US" dirty="0"/>
              <a:t>Construct an emergency toilet</a:t>
            </a:r>
          </a:p>
          <a:p>
            <a:r>
              <a:rPr lang="en-US" dirty="0"/>
              <a:t>Learn basic first aid skills</a:t>
            </a:r>
          </a:p>
          <a:p>
            <a:r>
              <a:rPr lang="en-US" dirty="0"/>
              <a:t>Light Search &amp; Rescue</a:t>
            </a:r>
          </a:p>
          <a:p>
            <a:r>
              <a:rPr lang="en-US" dirty="0"/>
              <a:t>Stop </a:t>
            </a:r>
            <a:r>
              <a:rPr lang="en-US"/>
              <a:t>the Bleed</a:t>
            </a:r>
            <a:endParaRPr lang="en-US" dirty="0"/>
          </a:p>
          <a:p>
            <a:r>
              <a:rPr lang="en-US" dirty="0"/>
              <a:t>Sign up for classes at </a:t>
            </a:r>
            <a:r>
              <a:rPr lang="en-US" b="1" dirty="0"/>
              <a:t>www.seattle.gov/emergency</a:t>
            </a:r>
          </a:p>
        </p:txBody>
      </p:sp>
      <p:pic>
        <p:nvPicPr>
          <p:cNvPr id="4" name="Content Placeholder 4">
            <a:extLst>
              <a:ext uri="{FF2B5EF4-FFF2-40B4-BE49-F238E27FC236}">
                <a16:creationId xmlns:a16="http://schemas.microsoft.com/office/drawing/2014/main" id="{CF52532D-BE59-4C8E-844C-D6072AD10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9685" y="763957"/>
            <a:ext cx="1716301" cy="1716301"/>
          </a:xfrm>
          <a:prstGeom prst="rect">
            <a:avLst/>
          </a:prstGeom>
        </p:spPr>
      </p:pic>
      <p:pic>
        <p:nvPicPr>
          <p:cNvPr id="5" name="Picture 4">
            <a:extLst>
              <a:ext uri="{FF2B5EF4-FFF2-40B4-BE49-F238E27FC236}">
                <a16:creationId xmlns:a16="http://schemas.microsoft.com/office/drawing/2014/main" id="{F681995D-AEDC-4105-881A-1B752B318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181" y="2432235"/>
            <a:ext cx="1844842" cy="1884814"/>
          </a:xfrm>
          <a:prstGeom prst="rect">
            <a:avLst/>
          </a:prstGeom>
        </p:spPr>
      </p:pic>
      <p:pic>
        <p:nvPicPr>
          <p:cNvPr id="6" name="Picture 2">
            <a:extLst>
              <a:ext uri="{FF2B5EF4-FFF2-40B4-BE49-F238E27FC236}">
                <a16:creationId xmlns:a16="http://schemas.microsoft.com/office/drawing/2014/main" id="{40D127D8-CA40-47D3-98C2-58717AB1C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679" y="4317049"/>
            <a:ext cx="1652312" cy="165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123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5C81-059D-44B0-A174-33CB8F40C3D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C859F70-9108-46BF-8555-FB11DC8FA614}"/>
              </a:ext>
            </a:extLst>
          </p:cNvPr>
          <p:cNvSpPr>
            <a:spLocks noGrp="1"/>
          </p:cNvSpPr>
          <p:nvPr>
            <p:ph idx="1"/>
          </p:nvPr>
        </p:nvSpPr>
        <p:spPr/>
        <p:txBody>
          <a:bodyPr/>
          <a:lstStyle/>
          <a:p>
            <a:pPr marL="0" indent="0">
              <a:buNone/>
            </a:pPr>
            <a:r>
              <a:rPr lang="en-US" dirty="0"/>
              <a:t>Thank you for attending- you’ll be happy you prepared ahead of time when the next disaster strikes!</a:t>
            </a:r>
          </a:p>
        </p:txBody>
      </p:sp>
      <p:pic>
        <p:nvPicPr>
          <p:cNvPr id="4" name="Picture 3">
            <a:extLst>
              <a:ext uri="{FF2B5EF4-FFF2-40B4-BE49-F238E27FC236}">
                <a16:creationId xmlns:a16="http://schemas.microsoft.com/office/drawing/2014/main" id="{4A68DF8C-73E6-4DDC-8C28-28B31FFED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642" y="3361588"/>
            <a:ext cx="6368716" cy="1761560"/>
          </a:xfrm>
          <a:prstGeom prst="rect">
            <a:avLst/>
          </a:prstGeom>
        </p:spPr>
      </p:pic>
    </p:spTree>
    <p:extLst>
      <p:ext uri="{BB962C8B-B14F-4D97-AF65-F5344CB8AC3E}">
        <p14:creationId xmlns:p14="http://schemas.microsoft.com/office/powerpoint/2010/main" val="3312934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52410-2A7F-B5F1-2452-FCD61EF9C33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0A0566-9E68-26F3-FA98-D1FC7BAF02CD}"/>
              </a:ext>
            </a:extLst>
          </p:cNvPr>
          <p:cNvSpPr>
            <a:spLocks noGrp="1"/>
          </p:cNvSpPr>
          <p:nvPr>
            <p:ph type="title"/>
          </p:nvPr>
        </p:nvSpPr>
        <p:spPr>
          <a:xfrm>
            <a:off x="838200" y="365125"/>
            <a:ext cx="10515600" cy="880015"/>
          </a:xfrm>
        </p:spPr>
        <p:txBody>
          <a:bodyPr/>
          <a:lstStyle/>
          <a:p>
            <a:r>
              <a:rPr lang="en-US" dirty="0"/>
              <a:t>Important Links</a:t>
            </a:r>
          </a:p>
        </p:txBody>
      </p:sp>
      <p:sp>
        <p:nvSpPr>
          <p:cNvPr id="5" name="Content Placeholder 2">
            <a:extLst>
              <a:ext uri="{FF2B5EF4-FFF2-40B4-BE49-F238E27FC236}">
                <a16:creationId xmlns:a16="http://schemas.microsoft.com/office/drawing/2014/main" id="{F8F504C2-EDD9-7AA0-F237-0F5168837654}"/>
              </a:ext>
            </a:extLst>
          </p:cNvPr>
          <p:cNvSpPr>
            <a:spLocks noGrp="1"/>
          </p:cNvSpPr>
          <p:nvPr>
            <p:ph idx="1"/>
          </p:nvPr>
        </p:nvSpPr>
        <p:spPr>
          <a:xfrm>
            <a:off x="838200" y="1385338"/>
            <a:ext cx="10515600" cy="4087324"/>
          </a:xfrm>
        </p:spPr>
        <p:txBody>
          <a:bodyPr>
            <a:normAutofit fontScale="62500" lnSpcReduction="20000"/>
          </a:bodyPr>
          <a:lstStyle/>
          <a:p>
            <a:pPr marL="0" indent="0">
              <a:buNone/>
            </a:pPr>
            <a:r>
              <a:rPr lang="en-US" dirty="0">
                <a:solidFill>
                  <a:schemeClr val="tx1"/>
                </a:solidFill>
                <a:latin typeface="Cambria" panose="02040503050406030204" pitchFamily="18" charset="0"/>
              </a:rPr>
              <a:t>www.Seattle.gov/emergency-management</a:t>
            </a:r>
            <a:br>
              <a:rPr lang="en-US" dirty="0">
                <a:solidFill>
                  <a:schemeClr val="tx1"/>
                </a:solidFill>
                <a:latin typeface="Cambria" panose="02040503050406030204" pitchFamily="18" charset="0"/>
              </a:rPr>
            </a:b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rPr>
              <a:t>OEM@Seattle.gov</a:t>
            </a:r>
            <a:br>
              <a:rPr lang="en-US" dirty="0">
                <a:solidFill>
                  <a:schemeClr val="tx1"/>
                </a:solidFill>
                <a:latin typeface="Cambria" panose="02040503050406030204" pitchFamily="18" charset="0"/>
              </a:rPr>
            </a:br>
            <a:br>
              <a:rPr lang="en-US" dirty="0">
                <a:solidFill>
                  <a:schemeClr val="tx1"/>
                </a:solidFill>
                <a:latin typeface="Cambria" panose="02040503050406030204" pitchFamily="18" charset="0"/>
              </a:rPr>
            </a:br>
            <a:r>
              <a:rPr lang="en-US" dirty="0">
                <a:solidFill>
                  <a:schemeClr val="tx1"/>
                </a:solidFill>
                <a:latin typeface="Cambria" panose="02040503050406030204" pitchFamily="18" charset="0"/>
                <a:ea typeface="Cambria Math" panose="02040503050406030204" pitchFamily="18" charset="0"/>
                <a:hlinkClick r:id="rId2"/>
              </a:rPr>
              <a:t>Carl.Leon@Seattle.gov</a:t>
            </a:r>
            <a:endParaRPr lang="en-US" dirty="0">
              <a:solidFill>
                <a:schemeClr val="tx1"/>
              </a:solidFill>
              <a:latin typeface="Cambria" panose="02040503050406030204" pitchFamily="18" charset="0"/>
              <a:ea typeface="Cambria Math" panose="02040503050406030204" pitchFamily="18" charset="0"/>
            </a:endParaRPr>
          </a:p>
          <a:p>
            <a:pPr marL="0" indent="0">
              <a:buNone/>
            </a:pPr>
            <a:endParaRPr lang="en-US" dirty="0">
              <a:solidFill>
                <a:schemeClr val="tx1"/>
              </a:solidFill>
              <a:latin typeface="Cambria" panose="02040503050406030204" pitchFamily="18" charset="0"/>
              <a:ea typeface="Cambria Math" panose="02040503050406030204" pitchFamily="18" charset="0"/>
            </a:endParaRPr>
          </a:p>
          <a:p>
            <a:pPr marL="0" indent="0">
              <a:buNone/>
            </a:pPr>
            <a:r>
              <a:rPr lang="en-US" dirty="0">
                <a:solidFill>
                  <a:schemeClr val="tx1"/>
                </a:solidFill>
                <a:latin typeface="Cambria" panose="02040503050406030204" pitchFamily="18" charset="0"/>
                <a:ea typeface="Cambria Math" panose="02040503050406030204" pitchFamily="18" charset="0"/>
                <a:hlinkClick r:id="rId3"/>
              </a:rPr>
              <a:t>www.SeattleEmergencyHubs.org</a:t>
            </a:r>
            <a:endParaRPr lang="en-US" dirty="0">
              <a:solidFill>
                <a:schemeClr val="tx1"/>
              </a:solidFill>
              <a:latin typeface="Cambria" panose="02040503050406030204" pitchFamily="18" charset="0"/>
              <a:ea typeface="Cambria Math" panose="02040503050406030204" pitchFamily="18" charset="0"/>
            </a:endParaRPr>
          </a:p>
          <a:p>
            <a:pPr marL="0" indent="0">
              <a:buNone/>
            </a:pPr>
            <a:endParaRPr lang="en-US" dirty="0">
              <a:solidFill>
                <a:schemeClr val="tx1"/>
              </a:solidFill>
              <a:latin typeface="Cambria" panose="02040503050406030204" pitchFamily="18" charset="0"/>
              <a:ea typeface="Cambria Math" panose="02040503050406030204" pitchFamily="18" charset="0"/>
            </a:endParaRPr>
          </a:p>
          <a:p>
            <a:pPr marL="0" indent="0">
              <a:buNone/>
            </a:pPr>
            <a:r>
              <a:rPr lang="en-US" dirty="0">
                <a:solidFill>
                  <a:schemeClr val="tx1"/>
                </a:solidFill>
                <a:latin typeface="Cambria" panose="02040503050406030204" pitchFamily="18" charset="0"/>
                <a:ea typeface="Cambria Math" panose="02040503050406030204" pitchFamily="18" charset="0"/>
              </a:rPr>
              <a:t>Unofficial:</a:t>
            </a:r>
          </a:p>
          <a:p>
            <a:pPr marL="0" indent="0">
              <a:buNone/>
            </a:pPr>
            <a:br>
              <a:rPr lang="en-US" dirty="0">
                <a:solidFill>
                  <a:schemeClr val="tx1"/>
                </a:solidFill>
                <a:latin typeface="Cambria" panose="02040503050406030204" pitchFamily="18" charset="0"/>
                <a:ea typeface="Cambria Math" panose="02040503050406030204" pitchFamily="18" charset="0"/>
              </a:rPr>
            </a:br>
            <a:r>
              <a:rPr lang="en-US" dirty="0">
                <a:solidFill>
                  <a:schemeClr val="tx1"/>
                </a:solidFill>
                <a:latin typeface="Cambria" panose="02040503050406030204" pitchFamily="18" charset="0"/>
                <a:ea typeface="Cambria Math" panose="02040503050406030204" pitchFamily="18" charset="0"/>
              </a:rPr>
              <a:t>	</a:t>
            </a:r>
            <a:r>
              <a:rPr lang="en-US" sz="3800" dirty="0">
                <a:solidFill>
                  <a:schemeClr val="tx1"/>
                </a:solidFill>
                <a:latin typeface="Cambria" panose="02040503050406030204" pitchFamily="18" charset="0"/>
                <a:ea typeface="Cambria Math" panose="02040503050406030204" pitchFamily="18" charset="0"/>
              </a:rPr>
              <a:t>Youtube.com/@SeattlePrepares</a:t>
            </a:r>
          </a:p>
          <a:p>
            <a:pPr marL="0" indent="0">
              <a:buNone/>
            </a:pPr>
            <a:r>
              <a:rPr lang="en-US" sz="3600" dirty="0">
                <a:solidFill>
                  <a:schemeClr val="tx1"/>
                </a:solidFill>
                <a:latin typeface="Cambria" panose="02040503050406030204" pitchFamily="18" charset="0"/>
                <a:ea typeface="Cambria Math" panose="02040503050406030204" pitchFamily="18" charset="0"/>
              </a:rPr>
              <a:t>	</a:t>
            </a:r>
            <a:r>
              <a:rPr lang="en-US" sz="3800" dirty="0">
                <a:solidFill>
                  <a:schemeClr val="tx1"/>
                </a:solidFill>
                <a:latin typeface="Cambria" panose="02040503050406030204" pitchFamily="18" charset="0"/>
                <a:ea typeface="Cambria Math" panose="02040503050406030204" pitchFamily="18" charset="0"/>
              </a:rPr>
              <a:t>www.n7kuw.com/Handouts/</a:t>
            </a:r>
          </a:p>
          <a:p>
            <a:pPr marL="0" indent="0">
              <a:buNone/>
            </a:pPr>
            <a:r>
              <a:rPr lang="en-US" sz="4400" dirty="0"/>
              <a:t>    	     </a:t>
            </a:r>
            <a:r>
              <a:rPr lang="en-US" sz="3300" dirty="0">
                <a:solidFill>
                  <a:srgbClr val="0070C0"/>
                </a:solidFill>
              </a:rPr>
              <a:t>(hint: download handoutlist.pdf first)</a:t>
            </a:r>
            <a:endParaRPr lang="en-US" sz="4400" dirty="0">
              <a:solidFill>
                <a:srgbClr val="0070C0"/>
              </a:solidFill>
            </a:endParaRPr>
          </a:p>
        </p:txBody>
      </p:sp>
    </p:spTree>
    <p:extLst>
      <p:ext uri="{BB962C8B-B14F-4D97-AF65-F5344CB8AC3E}">
        <p14:creationId xmlns:p14="http://schemas.microsoft.com/office/powerpoint/2010/main" val="279534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2461260" y="387985"/>
            <a:ext cx="7014210" cy="469265"/>
          </a:xfrm>
        </p:spPr>
        <p:txBody>
          <a:bodyPr>
            <a:noAutofit/>
          </a:bodyPr>
          <a:lstStyle/>
          <a:p>
            <a:pPr algn="ctr"/>
            <a:r>
              <a:rPr lang="en-US" sz="2800" dirty="0"/>
              <a:t>Seattle is vulnerable to many disasters…</a:t>
            </a:r>
          </a:p>
        </p:txBody>
      </p:sp>
      <p:pic>
        <p:nvPicPr>
          <p:cNvPr id="4" name="Picture 4" descr="http://media-cdn.tripadvisor.com/media/photo-s/03/9b/30/26/seattle.jpg">
            <a:extLst>
              <a:ext uri="{FF2B5EF4-FFF2-40B4-BE49-F238E27FC236}">
                <a16:creationId xmlns:a16="http://schemas.microsoft.com/office/drawing/2014/main" id="{D8FC76C9-2967-421A-8650-562702056B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9677" y="857250"/>
            <a:ext cx="8432646" cy="5017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32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F91D-A498-44ED-A56B-C78D13605F88}"/>
              </a:ext>
            </a:extLst>
          </p:cNvPr>
          <p:cNvSpPr>
            <a:spLocks noGrp="1"/>
          </p:cNvSpPr>
          <p:nvPr>
            <p:ph type="title"/>
          </p:nvPr>
        </p:nvSpPr>
        <p:spPr>
          <a:xfrm>
            <a:off x="838200" y="365126"/>
            <a:ext cx="10515600" cy="579926"/>
          </a:xfrm>
        </p:spPr>
        <p:txBody>
          <a:bodyPr>
            <a:normAutofit/>
          </a:bodyPr>
          <a:lstStyle/>
          <a:p>
            <a:r>
              <a:rPr lang="en-US" sz="3200" dirty="0"/>
              <a:t>Seattle’s top hazards…</a:t>
            </a:r>
          </a:p>
        </p:txBody>
      </p:sp>
      <p:sp>
        <p:nvSpPr>
          <p:cNvPr id="4" name="TextBox 3">
            <a:extLst>
              <a:ext uri="{FF2B5EF4-FFF2-40B4-BE49-F238E27FC236}">
                <a16:creationId xmlns:a16="http://schemas.microsoft.com/office/drawing/2014/main" id="{F01B82E8-29B3-49E7-B2E3-B60BC21C4E0C}"/>
              </a:ext>
            </a:extLst>
          </p:cNvPr>
          <p:cNvSpPr txBox="1"/>
          <p:nvPr/>
        </p:nvSpPr>
        <p:spPr>
          <a:xfrm>
            <a:off x="1227015" y="1292522"/>
            <a:ext cx="3610708" cy="4832092"/>
          </a:xfrm>
          <a:prstGeom prst="rect">
            <a:avLst/>
          </a:prstGeom>
          <a:noFill/>
        </p:spPr>
        <p:txBody>
          <a:bodyPr wrap="square" rtlCol="0">
            <a:spAutoFit/>
          </a:bodyPr>
          <a:lstStyle/>
          <a:p>
            <a:pPr marL="342900" indent="-342900">
              <a:buAutoNum type="arabicPeriod"/>
            </a:pPr>
            <a:r>
              <a:rPr lang="en-US" sz="2800" dirty="0">
                <a:solidFill>
                  <a:schemeClr val="tx1">
                    <a:lumMod val="50000"/>
                  </a:schemeClr>
                </a:solidFill>
              </a:rPr>
              <a:t>Earthquakes</a:t>
            </a:r>
          </a:p>
          <a:p>
            <a:pPr marL="342900" indent="-342900">
              <a:buAutoNum type="arabicPeriod"/>
            </a:pPr>
            <a:r>
              <a:rPr lang="en-US" sz="2800" dirty="0">
                <a:solidFill>
                  <a:schemeClr val="tx1">
                    <a:lumMod val="50000"/>
                  </a:schemeClr>
                </a:solidFill>
              </a:rPr>
              <a:t>Snow and Ice</a:t>
            </a:r>
          </a:p>
          <a:p>
            <a:pPr marL="342900" indent="-342900">
              <a:buAutoNum type="arabicPeriod"/>
            </a:pPr>
            <a:r>
              <a:rPr lang="en-US" sz="2800" dirty="0">
                <a:solidFill>
                  <a:schemeClr val="tx1">
                    <a:lumMod val="50000"/>
                  </a:schemeClr>
                </a:solidFill>
              </a:rPr>
              <a:t>Windstorms</a:t>
            </a:r>
          </a:p>
          <a:p>
            <a:pPr marL="342900" indent="-342900">
              <a:buAutoNum type="arabicPeriod"/>
            </a:pPr>
            <a:r>
              <a:rPr lang="en-US" sz="2800" dirty="0">
                <a:solidFill>
                  <a:schemeClr val="tx1">
                    <a:lumMod val="50000"/>
                  </a:schemeClr>
                </a:solidFill>
              </a:rPr>
              <a:t>Power Outages</a:t>
            </a:r>
          </a:p>
          <a:p>
            <a:pPr marL="342900" indent="-342900">
              <a:buAutoNum type="arabicPeriod"/>
            </a:pPr>
            <a:r>
              <a:rPr lang="en-US" sz="2800" dirty="0">
                <a:solidFill>
                  <a:schemeClr val="tx1">
                    <a:lumMod val="50000"/>
                  </a:schemeClr>
                </a:solidFill>
              </a:rPr>
              <a:t>Cyber Attacks</a:t>
            </a:r>
          </a:p>
          <a:p>
            <a:pPr marL="342900" indent="-342900">
              <a:buAutoNum type="arabicPeriod"/>
            </a:pPr>
            <a:r>
              <a:rPr lang="en-US" sz="2800" dirty="0">
                <a:solidFill>
                  <a:schemeClr val="tx1">
                    <a:lumMod val="50000"/>
                  </a:schemeClr>
                </a:solidFill>
              </a:rPr>
              <a:t>Landslides</a:t>
            </a:r>
          </a:p>
          <a:p>
            <a:pPr marL="342900" indent="-342900">
              <a:buAutoNum type="arabicPeriod"/>
            </a:pPr>
            <a:r>
              <a:rPr lang="en-US" sz="2800" dirty="0">
                <a:solidFill>
                  <a:schemeClr val="tx1">
                    <a:lumMod val="50000"/>
                  </a:schemeClr>
                </a:solidFill>
              </a:rPr>
              <a:t>Disease Outbreaks</a:t>
            </a:r>
          </a:p>
          <a:p>
            <a:pPr marL="342900" indent="-342900">
              <a:buAutoNum type="arabicPeriod"/>
            </a:pPr>
            <a:r>
              <a:rPr lang="en-US" sz="2800" dirty="0">
                <a:solidFill>
                  <a:schemeClr val="tx1">
                    <a:lumMod val="50000"/>
                  </a:schemeClr>
                </a:solidFill>
              </a:rPr>
              <a:t>Flooding</a:t>
            </a:r>
          </a:p>
          <a:p>
            <a:pPr marL="342900" indent="-342900">
              <a:buAutoNum type="arabicPeriod"/>
            </a:pPr>
            <a:r>
              <a:rPr lang="en-US" sz="2800" dirty="0">
                <a:solidFill>
                  <a:schemeClr val="tx1">
                    <a:lumMod val="50000"/>
                  </a:schemeClr>
                </a:solidFill>
              </a:rPr>
              <a:t>Excessive Heat</a:t>
            </a:r>
          </a:p>
          <a:p>
            <a:pPr marL="342900" indent="-342900">
              <a:buAutoNum type="arabicPeriod"/>
            </a:pPr>
            <a:endParaRPr lang="en-US" sz="2800" dirty="0"/>
          </a:p>
          <a:p>
            <a:pPr marL="342900" indent="-342900">
              <a:buAutoNum type="arabicPeriod"/>
            </a:pPr>
            <a:endParaRPr lang="en-US" sz="2800" dirty="0"/>
          </a:p>
        </p:txBody>
      </p:sp>
      <p:sp>
        <p:nvSpPr>
          <p:cNvPr id="5" name="TextBox 4">
            <a:extLst>
              <a:ext uri="{FF2B5EF4-FFF2-40B4-BE49-F238E27FC236}">
                <a16:creationId xmlns:a16="http://schemas.microsoft.com/office/drawing/2014/main" id="{4C5906D4-2A19-42B8-AD3D-9E95C20C6923}"/>
              </a:ext>
            </a:extLst>
          </p:cNvPr>
          <p:cNvSpPr txBox="1"/>
          <p:nvPr/>
        </p:nvSpPr>
        <p:spPr>
          <a:xfrm>
            <a:off x="5892800" y="1292522"/>
            <a:ext cx="6025662" cy="4247317"/>
          </a:xfrm>
          <a:prstGeom prst="rect">
            <a:avLst/>
          </a:prstGeom>
          <a:noFill/>
        </p:spPr>
        <p:txBody>
          <a:bodyPr wrap="square" rtlCol="0">
            <a:spAutoFit/>
          </a:bodyPr>
          <a:lstStyle/>
          <a:p>
            <a:r>
              <a:rPr lang="en-US" sz="2800" dirty="0">
                <a:solidFill>
                  <a:schemeClr val="tx1">
                    <a:lumMod val="50000"/>
                  </a:schemeClr>
                </a:solidFill>
              </a:rPr>
              <a:t>10. Tsunamis/Seiches</a:t>
            </a:r>
          </a:p>
          <a:p>
            <a:r>
              <a:rPr lang="en-US" sz="2800" dirty="0">
                <a:solidFill>
                  <a:schemeClr val="tx1">
                    <a:lumMod val="50000"/>
                  </a:schemeClr>
                </a:solidFill>
              </a:rPr>
              <a:t>11. Infrastructure and Structural Failures</a:t>
            </a:r>
          </a:p>
          <a:p>
            <a:r>
              <a:rPr lang="en-US" sz="2800" dirty="0">
                <a:solidFill>
                  <a:schemeClr val="tx1">
                    <a:lumMod val="50000"/>
                  </a:schemeClr>
                </a:solidFill>
              </a:rPr>
              <a:t>12. Fires</a:t>
            </a:r>
          </a:p>
          <a:p>
            <a:r>
              <a:rPr lang="en-US" sz="2800" dirty="0">
                <a:solidFill>
                  <a:schemeClr val="tx1">
                    <a:lumMod val="50000"/>
                  </a:schemeClr>
                </a:solidFill>
              </a:rPr>
              <a:t>13. Transportation Incidents</a:t>
            </a:r>
          </a:p>
          <a:p>
            <a:r>
              <a:rPr lang="en-US" sz="2800" dirty="0">
                <a:solidFill>
                  <a:schemeClr val="tx1">
                    <a:lumMod val="50000"/>
                  </a:schemeClr>
                </a:solidFill>
              </a:rPr>
              <a:t>14. Water Shortages</a:t>
            </a:r>
          </a:p>
          <a:p>
            <a:r>
              <a:rPr lang="en-US" sz="2800" dirty="0">
                <a:solidFill>
                  <a:schemeClr val="tx1">
                    <a:lumMod val="50000"/>
                  </a:schemeClr>
                </a:solidFill>
              </a:rPr>
              <a:t>15. Social Unrest</a:t>
            </a:r>
          </a:p>
          <a:p>
            <a:r>
              <a:rPr lang="en-US" sz="2800" dirty="0">
                <a:solidFill>
                  <a:schemeClr val="tx1">
                    <a:lumMod val="50000"/>
                  </a:schemeClr>
                </a:solidFill>
              </a:rPr>
              <a:t>16. Attacks</a:t>
            </a:r>
          </a:p>
          <a:p>
            <a:r>
              <a:rPr lang="en-US" sz="2800" dirty="0">
                <a:solidFill>
                  <a:schemeClr val="tx1">
                    <a:lumMod val="50000"/>
                  </a:schemeClr>
                </a:solidFill>
              </a:rPr>
              <a:t>17. Hazmat Incidents</a:t>
            </a:r>
          </a:p>
          <a:p>
            <a:r>
              <a:rPr lang="en-US" sz="2800">
                <a:solidFill>
                  <a:schemeClr val="tx1">
                    <a:lumMod val="50000"/>
                  </a:schemeClr>
                </a:solidFill>
              </a:rPr>
              <a:t>18. Volcanic </a:t>
            </a:r>
            <a:r>
              <a:rPr lang="en-US" sz="2800" dirty="0">
                <a:solidFill>
                  <a:schemeClr val="tx1">
                    <a:lumMod val="50000"/>
                  </a:schemeClr>
                </a:solidFill>
              </a:rPr>
              <a:t>Hazards</a:t>
            </a:r>
          </a:p>
          <a:p>
            <a:endParaRPr lang="en-US" dirty="0"/>
          </a:p>
        </p:txBody>
      </p:sp>
    </p:spTree>
    <p:extLst>
      <p:ext uri="{BB962C8B-B14F-4D97-AF65-F5344CB8AC3E}">
        <p14:creationId xmlns:p14="http://schemas.microsoft.com/office/powerpoint/2010/main" val="35554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657B-8A73-E87E-2FCE-74E82118907F}"/>
              </a:ext>
            </a:extLst>
          </p:cNvPr>
          <p:cNvSpPr>
            <a:spLocks noGrp="1"/>
          </p:cNvSpPr>
          <p:nvPr>
            <p:ph type="title"/>
          </p:nvPr>
        </p:nvSpPr>
        <p:spPr>
          <a:xfrm>
            <a:off x="838200" y="365126"/>
            <a:ext cx="10515600" cy="579926"/>
          </a:xfrm>
        </p:spPr>
        <p:txBody>
          <a:bodyPr>
            <a:normAutofit fontScale="90000"/>
          </a:bodyPr>
          <a:lstStyle/>
          <a:p>
            <a:r>
              <a:rPr lang="en-US" dirty="0"/>
              <a:t>SHIVA – </a:t>
            </a:r>
            <a:r>
              <a:rPr lang="en-US" sz="3200" dirty="0"/>
              <a:t>Seattle Hazard Index and Vulnerability Analysis</a:t>
            </a:r>
            <a:endParaRPr lang="en-US" dirty="0"/>
          </a:p>
        </p:txBody>
      </p:sp>
      <p:pic>
        <p:nvPicPr>
          <p:cNvPr id="5" name="Picture 4" descr="A table with numbers and a number in the middle&#10;&#10;AI-generated content may be incorrect.">
            <a:extLst>
              <a:ext uri="{FF2B5EF4-FFF2-40B4-BE49-F238E27FC236}">
                <a16:creationId xmlns:a16="http://schemas.microsoft.com/office/drawing/2014/main" id="{03BA75C5-2F20-C8CF-B993-C1C3C0855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066" y="945052"/>
            <a:ext cx="7321868" cy="5037255"/>
          </a:xfrm>
          <a:prstGeom prst="rect">
            <a:avLst/>
          </a:prstGeom>
        </p:spPr>
      </p:pic>
    </p:spTree>
    <p:extLst>
      <p:ext uri="{BB962C8B-B14F-4D97-AF65-F5344CB8AC3E}">
        <p14:creationId xmlns:p14="http://schemas.microsoft.com/office/powerpoint/2010/main" val="324657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9B06-6D30-4195-9C40-225B8E9473B1}"/>
              </a:ext>
            </a:extLst>
          </p:cNvPr>
          <p:cNvSpPr>
            <a:spLocks noGrp="1"/>
          </p:cNvSpPr>
          <p:nvPr>
            <p:ph type="title"/>
          </p:nvPr>
        </p:nvSpPr>
        <p:spPr>
          <a:xfrm>
            <a:off x="838200" y="147782"/>
            <a:ext cx="10515600" cy="600363"/>
          </a:xfrm>
        </p:spPr>
        <p:txBody>
          <a:bodyPr>
            <a:normAutofit fontScale="90000"/>
          </a:bodyPr>
          <a:lstStyle/>
          <a:p>
            <a:r>
              <a:rPr lang="en-US" dirty="0"/>
              <a:t>Earthquakes in Seattle</a:t>
            </a:r>
          </a:p>
        </p:txBody>
      </p:sp>
      <p:sp>
        <p:nvSpPr>
          <p:cNvPr id="3" name="Content Placeholder 2">
            <a:extLst>
              <a:ext uri="{FF2B5EF4-FFF2-40B4-BE49-F238E27FC236}">
                <a16:creationId xmlns:a16="http://schemas.microsoft.com/office/drawing/2014/main" id="{CF7AC120-11D4-4345-9955-8B7A43859AA2}"/>
              </a:ext>
            </a:extLst>
          </p:cNvPr>
          <p:cNvSpPr>
            <a:spLocks noGrp="1"/>
          </p:cNvSpPr>
          <p:nvPr>
            <p:ph idx="1"/>
          </p:nvPr>
        </p:nvSpPr>
        <p:spPr>
          <a:xfrm>
            <a:off x="838200" y="748145"/>
            <a:ext cx="10515600" cy="4701369"/>
          </a:xfrm>
        </p:spPr>
        <p:txBody>
          <a:bodyPr>
            <a:normAutofit fontScale="92500" lnSpcReduction="20000"/>
          </a:bodyPr>
          <a:lstStyle/>
          <a:p>
            <a:pPr marL="0" indent="0">
              <a:buNone/>
            </a:pPr>
            <a:r>
              <a:rPr lang="en-US" sz="3600" dirty="0"/>
              <a:t>The Seattle area experiences three earthquake types with three very different consequences.</a:t>
            </a:r>
          </a:p>
          <a:p>
            <a:pPr marL="0" indent="0">
              <a:buNone/>
            </a:pPr>
            <a:endParaRPr lang="en-US" dirty="0"/>
          </a:p>
          <a:p>
            <a:pPr marL="0" indent="0">
              <a:buNone/>
            </a:pPr>
            <a:r>
              <a:rPr lang="en-US" sz="3600" b="1" dirty="0"/>
              <a:t>1. Crustal or Shallow Quakes</a:t>
            </a:r>
          </a:p>
          <a:p>
            <a:pPr marL="0" indent="0">
              <a:buNone/>
            </a:pPr>
            <a:r>
              <a:rPr lang="en-US" sz="3600" b="1" dirty="0"/>
              <a:t>	</a:t>
            </a:r>
            <a:r>
              <a:rPr lang="en-US" sz="2600" b="1" dirty="0"/>
              <a:t>Seattle Fault, ~1100 years ago (~7), N. Bend April 1945 (5.7)</a:t>
            </a:r>
          </a:p>
          <a:p>
            <a:pPr marL="0" indent="0">
              <a:buNone/>
            </a:pPr>
            <a:r>
              <a:rPr lang="en-US" sz="3600" b="1" dirty="0"/>
              <a:t>2. Intraplate or Deep Quakes</a:t>
            </a:r>
          </a:p>
          <a:p>
            <a:pPr marL="0" indent="0">
              <a:buNone/>
            </a:pPr>
            <a:r>
              <a:rPr lang="en-US" sz="3600" b="1" dirty="0"/>
              <a:t>	</a:t>
            </a:r>
            <a:r>
              <a:rPr lang="en-US" sz="2600" b="1" dirty="0"/>
              <a:t>Nisqually 2001 (6.8), April 1965 (6.5), April 1949 (7.1), February 1946 (5.8)</a:t>
            </a:r>
          </a:p>
          <a:p>
            <a:pPr marL="0" indent="0">
              <a:buNone/>
            </a:pPr>
            <a:r>
              <a:rPr lang="en-US" sz="2600" b="1" dirty="0"/>
              <a:t>	Average ~ 20 years, minimum 3 years, maximum 56 years</a:t>
            </a:r>
          </a:p>
          <a:p>
            <a:pPr marL="0" indent="0">
              <a:buNone/>
            </a:pPr>
            <a:r>
              <a:rPr lang="en-US" sz="3600" b="1" dirty="0"/>
              <a:t>3. Subduction Zone or Megathrust Quakes</a:t>
            </a:r>
          </a:p>
          <a:p>
            <a:pPr marL="0" indent="0">
              <a:buNone/>
            </a:pPr>
            <a:r>
              <a:rPr lang="en-US" sz="3600" b="1" dirty="0"/>
              <a:t>	</a:t>
            </a:r>
            <a:r>
              <a:rPr lang="en-US" sz="2600" b="1" dirty="0"/>
              <a:t>Cascadia, January 1700 (~9) (average every 500 years)</a:t>
            </a:r>
            <a:endParaRPr lang="en-US" sz="3600" b="1" dirty="0"/>
          </a:p>
        </p:txBody>
      </p:sp>
    </p:spTree>
    <p:extLst>
      <p:ext uri="{BB962C8B-B14F-4D97-AF65-F5344CB8AC3E}">
        <p14:creationId xmlns:p14="http://schemas.microsoft.com/office/powerpoint/2010/main" val="3048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9B06-6D30-4195-9C40-225B8E9473B1}"/>
              </a:ext>
            </a:extLst>
          </p:cNvPr>
          <p:cNvSpPr>
            <a:spLocks noGrp="1"/>
          </p:cNvSpPr>
          <p:nvPr>
            <p:ph type="title"/>
          </p:nvPr>
        </p:nvSpPr>
        <p:spPr>
          <a:xfrm>
            <a:off x="838200" y="365126"/>
            <a:ext cx="10515600" cy="720724"/>
          </a:xfrm>
        </p:spPr>
        <p:txBody>
          <a:bodyPr>
            <a:normAutofit/>
          </a:bodyPr>
          <a:lstStyle/>
          <a:p>
            <a:r>
              <a:rPr lang="en-US" dirty="0"/>
              <a:t>Earthquakes in Seattle</a:t>
            </a:r>
          </a:p>
        </p:txBody>
      </p:sp>
      <p:pic>
        <p:nvPicPr>
          <p:cNvPr id="7" name="Picture 6">
            <a:extLst>
              <a:ext uri="{FF2B5EF4-FFF2-40B4-BE49-F238E27FC236}">
                <a16:creationId xmlns:a16="http://schemas.microsoft.com/office/drawing/2014/main" id="{DE37D48F-67A4-F2E1-4F91-F6F8A389D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25" y="1085850"/>
            <a:ext cx="2540000" cy="1905000"/>
          </a:xfrm>
          <a:prstGeom prst="rect">
            <a:avLst/>
          </a:prstGeom>
        </p:spPr>
      </p:pic>
      <p:pic>
        <p:nvPicPr>
          <p:cNvPr id="9" name="Picture 8">
            <a:extLst>
              <a:ext uri="{FF2B5EF4-FFF2-40B4-BE49-F238E27FC236}">
                <a16:creationId xmlns:a16="http://schemas.microsoft.com/office/drawing/2014/main" id="{946E73FF-FCE8-1F1E-373C-0A2081D95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1085850"/>
            <a:ext cx="2540000" cy="1905000"/>
          </a:xfrm>
          <a:prstGeom prst="rect">
            <a:avLst/>
          </a:prstGeom>
        </p:spPr>
      </p:pic>
      <p:pic>
        <p:nvPicPr>
          <p:cNvPr id="11" name="Picture 10">
            <a:extLst>
              <a:ext uri="{FF2B5EF4-FFF2-40B4-BE49-F238E27FC236}">
                <a16:creationId xmlns:a16="http://schemas.microsoft.com/office/drawing/2014/main" id="{44B221D3-2036-F6B5-E9B8-65B5F5779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852" y="1085850"/>
            <a:ext cx="2540000" cy="1905000"/>
          </a:xfrm>
          <a:prstGeom prst="rect">
            <a:avLst/>
          </a:prstGeom>
        </p:spPr>
      </p:pic>
      <p:pic>
        <p:nvPicPr>
          <p:cNvPr id="13" name="Picture 12">
            <a:extLst>
              <a:ext uri="{FF2B5EF4-FFF2-40B4-BE49-F238E27FC236}">
                <a16:creationId xmlns:a16="http://schemas.microsoft.com/office/drawing/2014/main" id="{0065401C-3B2B-4AEC-F155-4C0CA096C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5" y="1085850"/>
            <a:ext cx="2540000" cy="1905000"/>
          </a:xfrm>
          <a:prstGeom prst="rect">
            <a:avLst/>
          </a:prstGeom>
        </p:spPr>
      </p:pic>
      <p:pic>
        <p:nvPicPr>
          <p:cNvPr id="15" name="Picture 14">
            <a:extLst>
              <a:ext uri="{FF2B5EF4-FFF2-40B4-BE49-F238E27FC236}">
                <a16:creationId xmlns:a16="http://schemas.microsoft.com/office/drawing/2014/main" id="{1FCFDCE9-A772-5A3B-C6D1-48F6D90A9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925" y="3109913"/>
            <a:ext cx="2554867" cy="1905000"/>
          </a:xfrm>
          <a:prstGeom prst="rect">
            <a:avLst/>
          </a:prstGeom>
        </p:spPr>
      </p:pic>
      <p:pic>
        <p:nvPicPr>
          <p:cNvPr id="17" name="Picture 16">
            <a:extLst>
              <a:ext uri="{FF2B5EF4-FFF2-40B4-BE49-F238E27FC236}">
                <a16:creationId xmlns:a16="http://schemas.microsoft.com/office/drawing/2014/main" id="{B14ECA52-9F03-6587-1890-5DE66E49A2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300" y="3119438"/>
            <a:ext cx="2540000" cy="1933719"/>
          </a:xfrm>
          <a:prstGeom prst="rect">
            <a:avLst/>
          </a:prstGeom>
        </p:spPr>
      </p:pic>
      <p:pic>
        <p:nvPicPr>
          <p:cNvPr id="19" name="Picture 18">
            <a:extLst>
              <a:ext uri="{FF2B5EF4-FFF2-40B4-BE49-F238E27FC236}">
                <a16:creationId xmlns:a16="http://schemas.microsoft.com/office/drawing/2014/main" id="{B8019DEF-3083-1DB6-A858-05839D4BA4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6604" y="3148156"/>
            <a:ext cx="2548496" cy="1905001"/>
          </a:xfrm>
          <a:prstGeom prst="rect">
            <a:avLst/>
          </a:prstGeom>
        </p:spPr>
      </p:pic>
      <p:pic>
        <p:nvPicPr>
          <p:cNvPr id="21" name="Picture 20">
            <a:extLst>
              <a:ext uri="{FF2B5EF4-FFF2-40B4-BE49-F238E27FC236}">
                <a16:creationId xmlns:a16="http://schemas.microsoft.com/office/drawing/2014/main" id="{B8F8C6AC-22B2-132B-1F76-D7802250DC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3404" y="3148156"/>
            <a:ext cx="2584738" cy="1933719"/>
          </a:xfrm>
          <a:prstGeom prst="rect">
            <a:avLst/>
          </a:prstGeom>
        </p:spPr>
      </p:pic>
      <p:sp>
        <p:nvSpPr>
          <p:cNvPr id="22" name="TextBox 21">
            <a:extLst>
              <a:ext uri="{FF2B5EF4-FFF2-40B4-BE49-F238E27FC236}">
                <a16:creationId xmlns:a16="http://schemas.microsoft.com/office/drawing/2014/main" id="{CEF71A10-D77F-0551-8BB2-AACC83A2DD78}"/>
              </a:ext>
            </a:extLst>
          </p:cNvPr>
          <p:cNvSpPr txBox="1"/>
          <p:nvPr/>
        </p:nvSpPr>
        <p:spPr>
          <a:xfrm>
            <a:off x="2971800" y="5402818"/>
            <a:ext cx="4814908" cy="369332"/>
          </a:xfrm>
          <a:prstGeom prst="rect">
            <a:avLst/>
          </a:prstGeom>
          <a:noFill/>
        </p:spPr>
        <p:txBody>
          <a:bodyPr wrap="none" rtlCol="0">
            <a:spAutoFit/>
          </a:bodyPr>
          <a:lstStyle/>
          <a:p>
            <a:r>
              <a:rPr lang="en-US" dirty="0"/>
              <a:t>1949 Seattle Fault Quake &amp; 2001 Nisqually Quake</a:t>
            </a:r>
          </a:p>
        </p:txBody>
      </p:sp>
    </p:spTree>
    <p:extLst>
      <p:ext uri="{BB962C8B-B14F-4D97-AF65-F5344CB8AC3E}">
        <p14:creationId xmlns:p14="http://schemas.microsoft.com/office/powerpoint/2010/main" val="2539647854"/>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B2E7A41-F5ED-4A13-923E-86805923B6BC}" vid="{4C0367FA-5F5D-4F13-8F2D-24223E2CD0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A24658F95167469356CA6D34BE3609" ma:contentTypeVersion="2" ma:contentTypeDescription="Create a new document." ma:contentTypeScope="" ma:versionID="925557fee8594cf93e18f96d3befe6f8">
  <xsd:schema xmlns:xsd="http://www.w3.org/2001/XMLSchema" xmlns:xs="http://www.w3.org/2001/XMLSchema" xmlns:p="http://schemas.microsoft.com/office/2006/metadata/properties" xmlns:ns1="http://schemas.microsoft.com/sharepoint/v3" targetNamespace="http://schemas.microsoft.com/office/2006/metadata/properties" ma:root="true" ma:fieldsID="41da4ddbc2bba76ee9313534f45b409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EA2448-ACE0-4EA7-AAC6-B41883838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0CD351-0561-4B41-9079-EB7703943CEB}">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2A82C13-6FD8-4D5E-B1CD-6BADBA76DE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OEM City Template</Template>
  <TotalTime>959</TotalTime>
  <Words>7029</Words>
  <Application>Microsoft Office PowerPoint</Application>
  <PresentationFormat>Widescreen</PresentationFormat>
  <Paragraphs>555</Paragraphs>
  <Slides>44</Slides>
  <Notes>26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Seattle Text</vt:lpstr>
      <vt:lpstr>Calibri</vt:lpstr>
      <vt:lpstr>Cambria</vt:lpstr>
      <vt:lpstr>Office Theme</vt:lpstr>
      <vt:lpstr>Emergency Preparedness</vt:lpstr>
      <vt:lpstr>Important Links</vt:lpstr>
      <vt:lpstr>PowerPoint Presentation</vt:lpstr>
      <vt:lpstr>PowerPoint Presentation</vt:lpstr>
      <vt:lpstr>Seattle is vulnerable to many disasters…</vt:lpstr>
      <vt:lpstr>Seattle’s top hazards…</vt:lpstr>
      <vt:lpstr>SHIVA – Seattle Hazard Index and Vulnerability Analysis</vt:lpstr>
      <vt:lpstr>Earthquakes in Seattle</vt:lpstr>
      <vt:lpstr>Earthquakes in Seattle</vt:lpstr>
      <vt:lpstr>Seattle Hazard Explorer &amp; King County Ready Tool</vt:lpstr>
      <vt:lpstr>PowerPoint Presentation</vt:lpstr>
      <vt:lpstr>PowerPoint Presentation</vt:lpstr>
      <vt:lpstr>PowerPoint Presentation</vt:lpstr>
      <vt:lpstr>Know the reality</vt:lpstr>
      <vt:lpstr>Know the reality</vt:lpstr>
      <vt:lpstr>PowerPoint Presentation</vt:lpstr>
      <vt:lpstr>Develop a plan</vt:lpstr>
      <vt:lpstr>PowerPoint Presentation</vt:lpstr>
      <vt:lpstr>Communications Plan</vt:lpstr>
      <vt:lpstr>Insurance and Government Assistance</vt:lpstr>
      <vt:lpstr>Know your neighborhood’s plan</vt:lpstr>
      <vt:lpstr>PowerPoint Presentation</vt:lpstr>
      <vt:lpstr>Top 3 Neighborhood Response Priorities</vt:lpstr>
      <vt:lpstr>Organizing for success in advance</vt:lpstr>
      <vt:lpstr>Head Start</vt:lpstr>
      <vt:lpstr>Make a Map</vt:lpstr>
      <vt:lpstr>PowerPoint Presentation</vt:lpstr>
      <vt:lpstr>PowerPoint Presentation</vt:lpstr>
      <vt:lpstr>Home Hazard Mitigation and Retrofitting</vt:lpstr>
      <vt:lpstr>PowerPoint Presentation</vt:lpstr>
      <vt:lpstr>Build a Kit</vt:lpstr>
      <vt:lpstr>“Get Home Bag”</vt:lpstr>
      <vt:lpstr>What to do during an earthquake</vt:lpstr>
      <vt:lpstr>What to do after an earthquake</vt:lpstr>
      <vt:lpstr>PowerPoint Presentation</vt:lpstr>
      <vt:lpstr>Emergency Sanitation</vt:lpstr>
      <vt:lpstr>Sanitation</vt:lpstr>
      <vt:lpstr>Know how and when to control utilities</vt:lpstr>
      <vt:lpstr> </vt:lpstr>
      <vt:lpstr>Find out more information</vt:lpstr>
      <vt:lpstr>Sign up for emergency alerts</vt:lpstr>
      <vt:lpstr>Disaster skills training</vt:lpstr>
      <vt:lpstr>Questions?</vt:lpstr>
      <vt:lpstr>Important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Preparedness</dc:title>
  <dc:creator>Cole, Melanie</dc:creator>
  <cp:lastModifiedBy>Carl Leon</cp:lastModifiedBy>
  <cp:revision>53</cp:revision>
  <dcterms:created xsi:type="dcterms:W3CDTF">2018-10-11T20:02:01Z</dcterms:created>
  <dcterms:modified xsi:type="dcterms:W3CDTF">2025-10-15T20:54:23Z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0x010100B7A24658F95167469356CA6D34BE3609</vt:lpwstr>
  </property>
</Properties>
</file>